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74" r:id="rId2"/>
    <p:sldId id="256" r:id="rId3"/>
    <p:sldId id="393" r:id="rId4"/>
    <p:sldId id="394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395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396" r:id="rId40"/>
    <p:sldId id="372" r:id="rId41"/>
    <p:sldId id="373" r:id="rId42"/>
    <p:sldId id="375" r:id="rId43"/>
    <p:sldId id="374" r:id="rId44"/>
    <p:sldId id="376" r:id="rId45"/>
    <p:sldId id="377" r:id="rId46"/>
    <p:sldId id="383" r:id="rId47"/>
    <p:sldId id="379" r:id="rId48"/>
    <p:sldId id="380" r:id="rId49"/>
    <p:sldId id="382" r:id="rId50"/>
    <p:sldId id="386" r:id="rId51"/>
    <p:sldId id="384" r:id="rId52"/>
    <p:sldId id="381" r:id="rId53"/>
    <p:sldId id="388" r:id="rId54"/>
    <p:sldId id="392" r:id="rId55"/>
    <p:sldId id="389" r:id="rId56"/>
    <p:sldId id="391" r:id="rId57"/>
    <p:sldId id="387" r:id="rId58"/>
    <p:sldId id="259" r:id="rId59"/>
    <p:sldId id="275" r:id="rId6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PT Sans" panose="020B0604020202020204" charset="-52"/>
      <p:regular r:id="rId67"/>
      <p:bold r:id="rId68"/>
      <p:italic r:id="rId69"/>
      <p:boldItalic r:id="rId7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39DB7C3-3237-4D70-8D1D-F400DFBC4C2E}">
          <p14:sldIdLst>
            <p14:sldId id="274"/>
            <p14:sldId id="256"/>
            <p14:sldId id="393"/>
          </p14:sldIdLst>
        </p14:section>
        <p14:section name="Password Managers on Smartphones" id="{E731787D-7A0D-490E-8F1E-E28397872906}">
          <p14:sldIdLst>
            <p14:sldId id="394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</p14:sldIdLst>
        </p14:section>
        <p14:section name="Flash Storage Forensics" id="{19479B3F-99DC-4069-9B66-339C8678F8A5}">
          <p14:sldIdLst>
            <p14:sldId id="395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</p14:sldIdLst>
        </p14:section>
        <p14:section name="4G modem – best present ever!" id="{170A8875-1BB8-4800-9C7B-628F10FDC095}">
          <p14:sldIdLst>
            <p14:sldId id="396"/>
            <p14:sldId id="372"/>
            <p14:sldId id="373"/>
            <p14:sldId id="375"/>
            <p14:sldId id="374"/>
            <p14:sldId id="376"/>
            <p14:sldId id="377"/>
            <p14:sldId id="383"/>
            <p14:sldId id="379"/>
            <p14:sldId id="380"/>
            <p14:sldId id="382"/>
            <p14:sldId id="386"/>
            <p14:sldId id="384"/>
            <p14:sldId id="381"/>
            <p14:sldId id="388"/>
            <p14:sldId id="392"/>
            <p14:sldId id="389"/>
            <p14:sldId id="391"/>
            <p14:sldId id="387"/>
          </p14:sldIdLst>
        </p14:section>
        <p14:section name="Conclusion" id="{1195D988-CEC3-4A8E-80B9-7281501B3FDA}">
          <p14:sldIdLst>
            <p14:sldId id="259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0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32A"/>
    <a:srgbClr val="000000"/>
    <a:srgbClr val="FFFFFF"/>
    <a:srgbClr val="999999"/>
    <a:srgbClr val="515151"/>
    <a:srgbClr val="FFEFEF"/>
    <a:srgbClr val="FAFAFA"/>
    <a:srgbClr val="FFFAEF"/>
    <a:srgbClr val="FDFFEF"/>
    <a:srgbClr val="EF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43" autoAdjust="0"/>
    <p:restoredTop sz="94629" autoAdjust="0"/>
  </p:normalViewPr>
  <p:slideViewPr>
    <p:cSldViewPr snapToGrid="0" snapToObjects="1" showGuides="1">
      <p:cViewPr>
        <p:scale>
          <a:sx n="100" d="100"/>
          <a:sy n="100" d="100"/>
        </p:scale>
        <p:origin x="-186" y="1380"/>
      </p:cViewPr>
      <p:guideLst>
        <p:guide orient="horz" pos="2035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7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A8A6A-17AF-4364-BA75-1983B45E4D2E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7E21-4A25-4EA5-AF3E-5DF2AD63D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42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8BD5B-DAD7-4716-B83F-CBE4AB2F033B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4DCF1-93C0-4D3F-A593-CB8BF9E71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5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6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7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вый и 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58667" cy="68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8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75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6545" y="728700"/>
            <a:ext cx="8235915" cy="32403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0" baseline="0">
                <a:solidFill>
                  <a:srgbClr val="333333"/>
                </a:solidFill>
                <a:latin typeface="PT Sans" pitchFamily="34" charset="-52"/>
              </a:defRPr>
            </a:lvl1pPr>
          </a:lstStyle>
          <a:p>
            <a:r>
              <a:rPr lang="ru-RU" dirty="0" smtClean="0"/>
              <a:t>Название презентации. Пишите для людей! Желательно не более трех строк.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76548" y="4239090"/>
            <a:ext cx="8235912" cy="58506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 b="1" baseline="0">
                <a:solidFill>
                  <a:srgbClr val="666666"/>
                </a:solidFill>
                <a:latin typeface="PT Sans" pitchFamily="34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Dmitry </a:t>
            </a:r>
            <a:r>
              <a:rPr lang="en-US" dirty="0" err="1" smtClean="0"/>
              <a:t>Sklyarov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76549" y="4734145"/>
            <a:ext cx="8235651" cy="999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200" baseline="0">
                <a:solidFill>
                  <a:srgbClr val="999999"/>
                </a:solidFill>
                <a:latin typeface="PT Sans" pitchFamily="34" charset="-52"/>
              </a:defRPr>
            </a:lvl1pPr>
          </a:lstStyle>
          <a:p>
            <a:r>
              <a:rPr lang="en-US" dirty="0" smtClean="0"/>
              <a:t>Senior Analyst @ Department for Advanced Developments</a:t>
            </a:r>
            <a:endParaRPr lang="ru-RU" dirty="0" smtClean="0"/>
          </a:p>
          <a:p>
            <a:r>
              <a:rPr lang="en-US" dirty="0" smtClean="0"/>
              <a:t>Positive Technologies</a:t>
            </a:r>
            <a:endParaRPr 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548" y="6219310"/>
            <a:ext cx="8235912" cy="62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999999"/>
                </a:solidFill>
                <a:latin typeface="PT Sans" pitchFamily="34" charset="-52"/>
              </a:defRPr>
            </a:lvl1pPr>
          </a:lstStyle>
          <a:p>
            <a:pPr lvl="0"/>
            <a:r>
              <a:rPr lang="ru-RU" dirty="0" smtClean="0"/>
              <a:t>Мероприятие, на котором проводится презентация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D3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804375"/>
            <a:ext cx="9144000" cy="72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325" y="259876"/>
            <a:ext cx="1395155" cy="42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29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вый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06615" y="1628800"/>
            <a:ext cx="7470830" cy="3600400"/>
          </a:xfrm>
          <a:prstGeom prst="rect">
            <a:avLst/>
          </a:prstGeom>
        </p:spPr>
        <p:txBody>
          <a:bodyPr/>
          <a:lstStyle>
            <a:lvl1pPr algn="l">
              <a:defRPr sz="5200">
                <a:latin typeface="PT Sans" pitchFamily="34" charset="-52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1572" y="6304235"/>
            <a:ext cx="41894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rgbClr val="333333"/>
                </a:solidFill>
                <a:latin typeface="PT Sans" pitchFamily="34" charset="-52"/>
              </a:defRPr>
            </a:lvl1pPr>
          </a:lstStyle>
          <a:p>
            <a:fld id="{98086CEC-D17D-4AB5-89E8-C202B65F74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1540" y="476672"/>
            <a:ext cx="8390275" cy="810090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latin typeface="PT Sans" pitchFamily="34" charset="-52"/>
              </a:defRPr>
            </a:lvl1pPr>
          </a:lstStyle>
          <a:p>
            <a:r>
              <a:rPr lang="ru-RU" dirty="0" smtClean="0"/>
              <a:t>Заголовок слайда, не пишите много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540" y="1268760"/>
            <a:ext cx="8390274" cy="511256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PT Sans" pitchFamily="34" charset="-52"/>
              </a:defRPr>
            </a:lvl1pPr>
            <a:lvl2pPr marL="742950" indent="-285750">
              <a:buFont typeface="PT Sans" panose="020B0604020202020204" charset="-52"/>
              <a:buChar char="–"/>
              <a:defRPr sz="2200">
                <a:latin typeface="PT Sans" pitchFamily="34" charset="-52"/>
              </a:defRPr>
            </a:lvl2pPr>
            <a:lvl3pPr marL="1143000" indent="-228600">
              <a:buFont typeface="PT Sans" panose="020B0503020203020204" pitchFamily="34" charset="-52"/>
              <a:buChar char="—"/>
              <a:defRPr sz="2000">
                <a:latin typeface="PT Sans" pitchFamily="34" charset="-52"/>
              </a:defRPr>
            </a:lvl3pPr>
            <a:lvl4pPr marL="1600200" indent="-228600">
              <a:buFont typeface="PT Sans" panose="020B0503020203020204" pitchFamily="34" charset="-52"/>
              <a:buChar char="—"/>
              <a:defRPr sz="2000">
                <a:latin typeface="PT Sans" pitchFamily="34" charset="-52"/>
              </a:defRPr>
            </a:lvl4pPr>
            <a:lvl5pPr marL="2057400" indent="-228600">
              <a:buFont typeface="PT Sans" panose="020B0503020203020204" pitchFamily="34" charset="-52"/>
              <a:buChar char="—"/>
              <a:defRPr sz="2000">
                <a:latin typeface="PT Sans" pitchFamily="34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1572" y="6304235"/>
            <a:ext cx="41894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rgbClr val="333333"/>
                </a:solidFill>
                <a:latin typeface="PT Sans" pitchFamily="34" charset="-52"/>
              </a:defRPr>
            </a:lvl1pPr>
          </a:lstStyle>
          <a:p>
            <a:fld id="{98086CEC-D17D-4AB5-89E8-C202B65F74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5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1540" y="476672"/>
            <a:ext cx="8390275" cy="810090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latin typeface="PT Sans" pitchFamily="34" charset="-52"/>
              </a:defRPr>
            </a:lvl1pPr>
          </a:lstStyle>
          <a:p>
            <a:r>
              <a:rPr lang="ru-RU" dirty="0" smtClean="0"/>
              <a:t>Заголовок слайда, не пишите много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1572" y="6304235"/>
            <a:ext cx="41894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rgbClr val="333333"/>
                </a:solidFill>
                <a:latin typeface="PT Sans" pitchFamily="34" charset="-52"/>
              </a:defRPr>
            </a:lvl1pPr>
          </a:lstStyle>
          <a:p>
            <a:fld id="{98086CEC-D17D-4AB5-89E8-C202B65F74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431540" y="1268314"/>
            <a:ext cx="4194000" cy="511256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PT Sans" pitchFamily="34" charset="-52"/>
              </a:defRPr>
            </a:lvl1pPr>
            <a:lvl2pPr marL="742950" indent="-285750">
              <a:buFont typeface="PT Sans" panose="020B0604020202020204" charset="-52"/>
              <a:buChar char="–"/>
              <a:defRPr sz="2200">
                <a:latin typeface="PT Sans" pitchFamily="34" charset="-52"/>
              </a:defRPr>
            </a:lvl2pPr>
            <a:lvl3pPr marL="1143000" indent="-228600">
              <a:buFont typeface="PT Sans" panose="020B0503020203020204" pitchFamily="34" charset="-52"/>
              <a:buChar char="—"/>
              <a:defRPr sz="2000">
                <a:latin typeface="PT Sans" pitchFamily="34" charset="-52"/>
              </a:defRPr>
            </a:lvl3pPr>
            <a:lvl4pPr marL="1600200" indent="-228600">
              <a:buFont typeface="PT Sans" panose="020B0503020203020204" pitchFamily="34" charset="-52"/>
              <a:buChar char="—"/>
              <a:defRPr sz="2000">
                <a:latin typeface="PT Sans" pitchFamily="34" charset="-52"/>
              </a:defRPr>
            </a:lvl4pPr>
            <a:lvl5pPr marL="2057400" indent="-228600">
              <a:buFont typeface="PT Sans" panose="020B0503020203020204" pitchFamily="34" charset="-52"/>
              <a:buChar char="—"/>
              <a:defRPr sz="2000">
                <a:latin typeface="PT Sans" pitchFamily="34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4"/>
          </p:nvPr>
        </p:nvSpPr>
        <p:spPr>
          <a:xfrm>
            <a:off x="4627815" y="1268760"/>
            <a:ext cx="4194000" cy="511256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PT Sans" pitchFamily="34" charset="-52"/>
              </a:defRPr>
            </a:lvl1pPr>
            <a:lvl2pPr marL="742950" indent="-285750">
              <a:buFont typeface="PT Sans" panose="020B0604020202020204" charset="-52"/>
              <a:buChar char="–"/>
              <a:defRPr sz="2200">
                <a:latin typeface="PT Sans" pitchFamily="34" charset="-52"/>
              </a:defRPr>
            </a:lvl2pPr>
            <a:lvl3pPr marL="1143000" indent="-228600">
              <a:buFont typeface="PT Sans" panose="020B0503020203020204" pitchFamily="34" charset="-52"/>
              <a:buChar char="—"/>
              <a:defRPr sz="2000">
                <a:latin typeface="PT Sans" pitchFamily="34" charset="-52"/>
              </a:defRPr>
            </a:lvl3pPr>
            <a:lvl4pPr marL="1600200" indent="-228600">
              <a:buFont typeface="PT Sans" panose="020B0503020203020204" pitchFamily="34" charset="-52"/>
              <a:buChar char="—"/>
              <a:defRPr sz="2000">
                <a:latin typeface="PT Sans" pitchFamily="34" charset="-52"/>
              </a:defRPr>
            </a:lvl4pPr>
            <a:lvl5pPr marL="2057400" indent="-228600">
              <a:buFont typeface="PT Sans" panose="020B0503020203020204" pitchFamily="34" charset="-52"/>
              <a:buChar char="—"/>
              <a:defRPr sz="2000">
                <a:latin typeface="PT Sans" pitchFamily="34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84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1540" y="476672"/>
            <a:ext cx="8390275" cy="810090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latin typeface="PT Sans" pitchFamily="34" charset="-52"/>
              </a:defRPr>
            </a:lvl1pPr>
          </a:lstStyle>
          <a:p>
            <a:r>
              <a:rPr lang="ru-RU" dirty="0" smtClean="0"/>
              <a:t>Заголовок слайда, не пишите много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 hasCustomPrompt="1"/>
          </p:nvPr>
        </p:nvSpPr>
        <p:spPr>
          <a:xfrm>
            <a:off x="431540" y="1268760"/>
            <a:ext cx="8390274" cy="5112568"/>
          </a:xfrm>
          <a:prstGeom prst="rect">
            <a:avLst/>
          </a:prstGeom>
        </p:spPr>
        <p:txBody>
          <a:bodyPr/>
          <a:lstStyle>
            <a:lvl1pPr marL="0" indent="0">
              <a:buFont typeface="PT Sans" pitchFamily="34" charset="-52"/>
              <a:buNone/>
              <a:defRPr sz="2400" baseline="0">
                <a:latin typeface="PT Sans" pitchFamily="34" charset="-52"/>
              </a:defRPr>
            </a:lvl1pPr>
            <a:lvl2pPr>
              <a:defRPr sz="2200">
                <a:latin typeface="PT Sans" pitchFamily="34" charset="-52"/>
              </a:defRPr>
            </a:lvl2pPr>
            <a:lvl3pPr>
              <a:defRPr sz="2000">
                <a:latin typeface="PT Sans" pitchFamily="34" charset="-52"/>
              </a:defRPr>
            </a:lvl3pPr>
            <a:lvl4pPr>
              <a:defRPr sz="2000">
                <a:latin typeface="PT Sans" pitchFamily="34" charset="-52"/>
              </a:defRPr>
            </a:lvl4pPr>
            <a:lvl5pPr>
              <a:defRPr sz="2000">
                <a:latin typeface="PT Sans" pitchFamily="34" charset="-52"/>
              </a:defRPr>
            </a:lvl5pPr>
          </a:lstStyle>
          <a:p>
            <a:pPr lvl="0"/>
            <a:r>
              <a:rPr lang="ru-RU" dirty="0" smtClean="0"/>
              <a:t>Таблицы: Границы яркими (заметными) не делать, лучше обойтись без них, допустима едва заметная чересполосица.                          Колонки чисел выравниваются по правому краю, каждые три разряда отделяются пробелами.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61572" y="6304235"/>
            <a:ext cx="41894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rgbClr val="333333"/>
                </a:solidFill>
                <a:latin typeface="PT Sans" pitchFamily="34" charset="-52"/>
              </a:defRPr>
            </a:lvl1pPr>
          </a:lstStyle>
          <a:p>
            <a:fld id="{98086CEC-D17D-4AB5-89E8-C202B65F74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76559" y="3068960"/>
            <a:ext cx="8330957" cy="5850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666666"/>
                </a:solidFill>
                <a:latin typeface="PT Sans" pitchFamily="34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Dmitry </a:t>
            </a:r>
            <a:r>
              <a:rPr lang="en-US" dirty="0" err="1" smtClean="0"/>
              <a:t>Sklyarov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76546" y="4581128"/>
            <a:ext cx="8328522" cy="1620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99CDA"/>
                </a:solidFill>
                <a:latin typeface="PT Sans" pitchFamily="34" charset="-52"/>
              </a:defRPr>
            </a:lvl1pPr>
          </a:lstStyle>
          <a:p>
            <a:pPr lvl="0"/>
            <a:r>
              <a:rPr lang="en-US" dirty="0" smtClean="0"/>
              <a:t>DSklyarov@ptsecurity.ru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76559" y="980728"/>
            <a:ext cx="6946016" cy="198022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US" sz="5200" dirty="0" smtClean="0">
                <a:solidFill>
                  <a:schemeClr val="tx1"/>
                </a:solidFill>
                <a:latin typeface="PT Sans" pitchFamily="34" charset="-52"/>
              </a:rPr>
              <a:t>That’s all…</a:t>
            </a:r>
          </a:p>
          <a:p>
            <a:r>
              <a:rPr lang="en-US" sz="5200" b="0" dirty="0" smtClean="0">
                <a:solidFill>
                  <a:schemeClr val="tx1"/>
                </a:solidFill>
                <a:latin typeface="PT Sans" pitchFamily="34" charset="-52"/>
              </a:rPr>
              <a:t>Thanks for your patience</a:t>
            </a:r>
            <a:r>
              <a:rPr lang="en-US" sz="5200" b="0" baseline="0" dirty="0" smtClean="0">
                <a:solidFill>
                  <a:schemeClr val="tx1"/>
                </a:solidFill>
                <a:latin typeface="PT Sans" pitchFamily="34" charset="-52"/>
              </a:rPr>
              <a:t> ;)</a:t>
            </a:r>
            <a:endParaRPr lang="ru-RU" sz="5200" b="0" dirty="0" smtClean="0">
              <a:solidFill>
                <a:schemeClr val="tx1"/>
              </a:solidFill>
              <a:latin typeface="PT Sans" pitchFamily="34" charset="-52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76250" y="3573016"/>
            <a:ext cx="8343900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999999"/>
                </a:solidFill>
                <a:latin typeface="PT Sans" pitchFamily="34" charset="-52"/>
              </a:defRPr>
            </a:lvl1pPr>
          </a:lstStyle>
          <a:p>
            <a:r>
              <a:rPr lang="en-US" dirty="0" smtClean="0"/>
              <a:t>Senior Analyst @ Department for Advanced Developments</a:t>
            </a:r>
            <a:endParaRPr lang="ru-RU" dirty="0" smtClean="0"/>
          </a:p>
          <a:p>
            <a:r>
              <a:rPr lang="en-US" dirty="0" smtClean="0"/>
              <a:t>Positive Technologies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6472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0A8183-B6F2-4215-8637-B983641E03A7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9D49D-58BD-4391-A694-542464DA509E}" type="slidenum">
              <a:rPr lang="ru-RU" smtClean="0"/>
              <a:pPr/>
              <a:t>‹#›</a:t>
            </a:fld>
            <a:r>
              <a:rPr lang="en-US" dirty="0" smtClean="0"/>
              <a:t> of 2</a:t>
            </a:r>
            <a:r>
              <a:rPr lang="en-US" baseline="30000" dirty="0" smtClean="0"/>
              <a:t>5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51810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0A8183-B6F2-4215-8637-B983641E03A7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9D49D-58BD-4391-A694-542464DA509E}" type="slidenum">
              <a:rPr lang="ru-RU" smtClean="0"/>
              <a:pPr/>
              <a:t>‹#›</a:t>
            </a:fld>
            <a:r>
              <a:rPr lang="en-US" dirty="0" smtClean="0"/>
              <a:t> of 2</a:t>
            </a:r>
            <a:r>
              <a:rPr lang="en-US" baseline="30000" dirty="0" smtClean="0"/>
              <a:t>5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52111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D3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777" y="6642000"/>
            <a:ext cx="9144000" cy="21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" y="6654120"/>
            <a:ext cx="3026494" cy="19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73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2" r:id="rId3"/>
    <p:sldLayoutId id="2147483650" r:id="rId4"/>
    <p:sldLayoutId id="2147483655" r:id="rId5"/>
    <p:sldLayoutId id="2147483653" r:id="rId6"/>
    <p:sldLayoutId id="2147483651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8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6191" bIns="32146"/>
          <a:lstStyle/>
          <a:p>
            <a:pPr marL="79249"/>
            <a:r>
              <a:rPr lang="en-US" dirty="0"/>
              <a:t>Password Cracking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0182" indent="0">
              <a:spcBef>
                <a:spcPts val="703"/>
              </a:spcBef>
              <a:buNone/>
            </a:pPr>
            <a:r>
              <a:rPr lang="en-US" i="1" dirty="0">
                <a:latin typeface="+mn-lt"/>
                <a:cs typeface="Arial" charset="0"/>
                <a:sym typeface="Arial" charset="0"/>
              </a:rPr>
              <a:t>Smartphone</a:t>
            </a:r>
            <a:r>
              <a:rPr lang="en-US" dirty="0">
                <a:latin typeface="+mn-lt"/>
                <a:cs typeface="Arial" charset="0"/>
                <a:sym typeface="Arial" charset="0"/>
              </a:rPr>
              <a:t>:</a:t>
            </a:r>
          </a:p>
          <a:p>
            <a:pPr marL="313644" indent="-273462">
              <a:spcBef>
                <a:spcPts val="70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+mn-lt"/>
                <a:cs typeface="Arial" charset="0"/>
                <a:sym typeface="Arial" charset="0"/>
              </a:rPr>
              <a:t>Relatively slow CPU</a:t>
            </a:r>
          </a:p>
          <a:p>
            <a:pPr marL="313644" indent="-273462">
              <a:spcBef>
                <a:spcPts val="70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+mn-lt"/>
                <a:cs typeface="Arial" charset="0"/>
                <a:sym typeface="Arial" charset="0"/>
              </a:rPr>
              <a:t>Complex password-to-key transforms will impact </a:t>
            </a:r>
            <a:r>
              <a:rPr lang="en-US" dirty="0" smtClean="0">
                <a:latin typeface="+mn-lt"/>
                <a:cs typeface="Arial" charset="0"/>
                <a:sym typeface="Arial" charset="0"/>
              </a:rPr>
              <a:t>usability</a:t>
            </a:r>
            <a:endParaRPr lang="en-US" dirty="0">
              <a:latin typeface="+mn-lt"/>
              <a:cs typeface="Arial" charset="0"/>
              <a:sym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0182" indent="0">
              <a:spcBef>
                <a:spcPts val="703"/>
              </a:spcBef>
              <a:buNone/>
            </a:pPr>
            <a:r>
              <a:rPr lang="en-US" i="1" dirty="0">
                <a:latin typeface="+mn-lt"/>
                <a:cs typeface="Arial" charset="0"/>
                <a:sym typeface="Arial" charset="0"/>
              </a:rPr>
              <a:t>PC</a:t>
            </a:r>
            <a:r>
              <a:rPr lang="en-US" dirty="0">
                <a:latin typeface="+mn-lt"/>
                <a:cs typeface="Arial" charset="0"/>
                <a:sym typeface="Arial" charset="0"/>
              </a:rPr>
              <a:t>:</a:t>
            </a:r>
          </a:p>
          <a:p>
            <a:pPr marL="313644" indent="-273462">
              <a:spcBef>
                <a:spcPts val="70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+mn-lt"/>
                <a:cs typeface="Arial" charset="0"/>
                <a:sym typeface="Arial" charset="0"/>
              </a:rPr>
              <a:t>Fast CPU</a:t>
            </a:r>
          </a:p>
          <a:p>
            <a:pPr marL="313644" indent="-273462">
              <a:spcBef>
                <a:spcPts val="70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+mn-lt"/>
                <a:cs typeface="Arial" charset="0"/>
                <a:sym typeface="Arial" charset="0"/>
              </a:rPr>
              <a:t>Can do complex password-to-key transforms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5" y="3604617"/>
            <a:ext cx="2509242" cy="306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24" y="1286247"/>
            <a:ext cx="3277195" cy="180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09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10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11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12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13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14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15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16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17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18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19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20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21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22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23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24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25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26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27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28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29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30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31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32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33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34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35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36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37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38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39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40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41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42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43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44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45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46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47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48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49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50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51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52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53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54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55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56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57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58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59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60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61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62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63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64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6191" bIns="32146"/>
          <a:lstStyle/>
          <a:p>
            <a:pPr marL="79249"/>
            <a:r>
              <a:rPr lang="en-US" dirty="0">
                <a:latin typeface="+mj-lt"/>
                <a:cs typeface="Arial" charset="0"/>
                <a:sym typeface="Arial" charset="0"/>
              </a:rPr>
              <a:t>Password Cracking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  <a:cs typeface="Arial" charset="0"/>
              <a:sym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  <a:cs typeface="Arial" charset="0"/>
              <a:sym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  <a:cs typeface="Arial" charset="0"/>
              <a:sym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  <a:cs typeface="Arial" charset="0"/>
              <a:sym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  <a:cs typeface="Arial" charset="0"/>
              <a:sym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Offline </a:t>
            </a:r>
            <a:r>
              <a:rPr lang="en-US" dirty="0">
                <a:latin typeface="Arial" charset="0"/>
                <a:cs typeface="Arial" charset="0"/>
                <a:sym typeface="Arial" charset="0"/>
              </a:rPr>
              <a:t>attacks can utilize GPUs for attackers’ advantage</a:t>
            </a:r>
          </a:p>
          <a:p>
            <a:endParaRPr lang="ru-RU" dirty="0"/>
          </a:p>
        </p:txBody>
      </p:sp>
      <p:pic>
        <p:nvPicPr>
          <p:cNvPr id="2457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03" y="1741289"/>
            <a:ext cx="4750594" cy="363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831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32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33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34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35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36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37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38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39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40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41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42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43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44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45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46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47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48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49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50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51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52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53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54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55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56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57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58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59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60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61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62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63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64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65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66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67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68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69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70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71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72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73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74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75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76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77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78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79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80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81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82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83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84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85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86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6191" bIns="32146"/>
          <a:lstStyle/>
          <a:p>
            <a:pPr marL="79249"/>
            <a:r>
              <a:rPr lang="en-US" dirty="0"/>
              <a:t>Authentication Wrap Up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6191" bIns="32146"/>
          <a:lstStyle/>
          <a:p>
            <a:pPr marL="0" indent="0" algn="ctr">
              <a:buNone/>
            </a:pPr>
            <a:endParaRPr lang="en-US" dirty="0" smtClean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endParaRPr lang="en-US" dirty="0" smtClean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endParaRPr lang="en-US" dirty="0" smtClean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373918" indent="-346013"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dirty="0">
                <a:latin typeface="+mn-lt"/>
                <a:cs typeface="Arial" charset="0"/>
                <a:sym typeface="Arial" charset="0"/>
              </a:rPr>
              <a:t>Handling passwords on smartphone is more difficult than on PC</a:t>
            </a:r>
          </a:p>
          <a:p>
            <a:pPr marL="373918" indent="-346013">
              <a:spcBef>
                <a:spcPts val="844"/>
              </a:spcBef>
              <a:buClr>
                <a:srgbClr val="000000"/>
              </a:buClr>
              <a:buSzPct val="100000"/>
              <a:buFont typeface="Calibri" pitchFamily="34" charset="0"/>
              <a:buChar char="•"/>
            </a:pPr>
            <a:r>
              <a:rPr lang="en-US" dirty="0">
                <a:latin typeface="+mn-lt"/>
                <a:cs typeface="Arial" charset="0"/>
                <a:sym typeface="Arial" charset="0"/>
              </a:rPr>
              <a:t>Smartphone requires stronger password protection than PC but provides less capabilities for doing so!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4652367" y="1386840"/>
            <a:ext cx="4054078" cy="245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260068" indent="-20091" algn="ctr">
              <a:spcBef>
                <a:spcPts val="703"/>
              </a:spcBef>
            </a:pPr>
            <a:r>
              <a:rPr lang="en-US" sz="2400" i="1" dirty="0" smtClean="0">
                <a:sym typeface="Arial Bold" charset="0"/>
              </a:rPr>
              <a:t>Smartphone</a:t>
            </a:r>
            <a:r>
              <a:rPr lang="en-US" sz="2400" dirty="0" smtClean="0">
                <a:sym typeface="Arial Bold" charset="0"/>
              </a:rPr>
              <a:t>:</a:t>
            </a:r>
            <a:endParaRPr lang="en-US" sz="2400" dirty="0">
              <a:sym typeface="Arial Bold" charset="0"/>
            </a:endParaRPr>
          </a:p>
          <a:p>
            <a:pPr marL="260068" indent="-20091">
              <a:spcBef>
                <a:spcPts val="703"/>
              </a:spcBef>
            </a:pPr>
            <a:r>
              <a:rPr lang="en-US" sz="2400" dirty="0">
                <a:sym typeface="Arial" charset="0"/>
              </a:rPr>
              <a:t>Password entered every time you need access data (after switching applications or after short time-out)</a:t>
            </a: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416300" y="1386840"/>
            <a:ext cx="4054078" cy="245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algn="ctr"/>
            <a:r>
              <a:rPr lang="en-US" sz="2400" i="1" dirty="0" smtClean="0">
                <a:sym typeface="Arial Bold" charset="0"/>
              </a:rPr>
              <a:t>PC</a:t>
            </a:r>
            <a:r>
              <a:rPr lang="en-US" sz="2400" dirty="0" smtClean="0">
                <a:sym typeface="Arial Bold" charset="0"/>
              </a:rPr>
              <a:t>:</a:t>
            </a:r>
            <a:endParaRPr lang="en-US" sz="2400" dirty="0"/>
          </a:p>
          <a:p>
            <a:pPr marL="373918" indent="0">
              <a:buNone/>
            </a:pPr>
            <a:r>
              <a:rPr lang="en-US" sz="2400" dirty="0"/>
              <a:t>Password entered not too often (usually just after unlocking console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5855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56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57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58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59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60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61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62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63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64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65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66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67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68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69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70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71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72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73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74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75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76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77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78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79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80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81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82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83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84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85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86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87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88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89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90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91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92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93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94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95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96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97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98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99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00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01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02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03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04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05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06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07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08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09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10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6191" bIns="32146"/>
          <a:lstStyle/>
          <a:p>
            <a:pPr marL="79249"/>
            <a:r>
              <a:rPr lang="en-US" dirty="0"/>
              <a:t>Threat Model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6191" bIns="32146"/>
          <a:lstStyle/>
          <a:p>
            <a:pPr marL="493348" indent="-272346">
              <a:spcBef>
                <a:spcPct val="0"/>
              </a:spcBef>
              <a:buNone/>
            </a:pPr>
            <a:r>
              <a:rPr lang="en-US" sz="2800" dirty="0"/>
              <a:t>Assumptions</a:t>
            </a:r>
            <a:r>
              <a:rPr lang="en-US" sz="2800" dirty="0" smtClean="0"/>
              <a:t>:</a:t>
            </a:r>
          </a:p>
          <a:p>
            <a:pPr marL="493348" indent="-272346">
              <a:spcBef>
                <a:spcPct val="0"/>
              </a:spcBef>
              <a:buNone/>
            </a:pPr>
            <a:endParaRPr lang="en-US" sz="2800" dirty="0" smtClean="0"/>
          </a:p>
          <a:p>
            <a:pPr marL="493348" indent="-272346">
              <a:spcBef>
                <a:spcPts val="422"/>
              </a:spcBef>
              <a:buSzPct val="99000"/>
              <a:buFont typeface="Arial" charset="0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Attacker has:</a:t>
            </a:r>
          </a:p>
          <a:p>
            <a:pPr marL="789369" lvl="1">
              <a:spcBef>
                <a:spcPts val="422"/>
              </a:spcBef>
            </a:pPr>
            <a:r>
              <a:rPr lang="en-US" dirty="0"/>
              <a:t>Physical access to the device, or</a:t>
            </a:r>
          </a:p>
          <a:p>
            <a:pPr marL="789369" lvl="1">
              <a:spcBef>
                <a:spcPts val="422"/>
              </a:spcBef>
            </a:pPr>
            <a:r>
              <a:rPr lang="en-US" dirty="0"/>
              <a:t>Backup of the device, or</a:t>
            </a:r>
          </a:p>
          <a:p>
            <a:pPr marL="789369" lvl="1">
              <a:spcBef>
                <a:spcPts val="422"/>
              </a:spcBef>
            </a:pPr>
            <a:r>
              <a:rPr lang="en-US" dirty="0"/>
              <a:t>Access to password manager database </a:t>
            </a:r>
            <a:r>
              <a:rPr lang="en-US" dirty="0" smtClean="0"/>
              <a:t>file</a:t>
            </a:r>
          </a:p>
          <a:p>
            <a:pPr marL="493348" indent="-272346">
              <a:spcBef>
                <a:spcPts val="1687"/>
              </a:spcBef>
              <a:buSzPct val="99000"/>
              <a:buFont typeface="Arial" charset="0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Attacker wants to:</a:t>
            </a:r>
          </a:p>
          <a:p>
            <a:pPr marL="789369" lvl="1">
              <a:spcBef>
                <a:spcPts val="422"/>
              </a:spcBef>
            </a:pPr>
            <a:r>
              <a:rPr lang="en-US" dirty="0"/>
              <a:t>Recover master password for password manager(s) on the mobile device</a:t>
            </a:r>
          </a:p>
          <a:p>
            <a:pPr marL="789369" lvl="1">
              <a:spcBef>
                <a:spcPts val="422"/>
              </a:spcBef>
            </a:pPr>
            <a:r>
              <a:rPr lang="en-US" dirty="0"/>
              <a:t>Extract passwords stored by those managers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976685" y="5860974"/>
            <a:ext cx="7197328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40182" algn="ctr"/>
            <a:r>
              <a:rPr lang="en-US" sz="3100" b="1" dirty="0">
                <a:sym typeface="Arial Bold" charset="0"/>
              </a:rPr>
              <a:t>Are those assumptions fair at all?</a:t>
            </a:r>
          </a:p>
        </p:txBody>
      </p:sp>
      <p:sp>
        <p:nvSpPr>
          <p:cNvPr id="27901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02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03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04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05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06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07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08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09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10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11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12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13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14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15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16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17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18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19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20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21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22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23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24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25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26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27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28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29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30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31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32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33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34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35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36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37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38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39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40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41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42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43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44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45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46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47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48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49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50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51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52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53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54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55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56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6191" bIns="32146"/>
          <a:lstStyle/>
          <a:p>
            <a:pPr marL="79249"/>
            <a:r>
              <a:rPr lang="en-US"/>
              <a:t>Physical Access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3"/>
          </p:nvPr>
        </p:nvSpPr>
        <p:spPr>
          <a:ln/>
        </p:spPr>
        <p:txBody>
          <a:bodyPr lIns="64291" tIns="32146" rIns="116994" bIns="32146" anchor="t" anchorCtr="0"/>
          <a:lstStyle/>
          <a:p>
            <a:pPr marL="0" indent="0">
              <a:buNone/>
            </a:pPr>
            <a:endParaRPr lang="en-US" dirty="0" smtClean="0">
              <a:sym typeface="Arial" charset="0"/>
            </a:endParaRPr>
          </a:p>
          <a:p>
            <a:pPr marL="0" indent="0">
              <a:buNone/>
            </a:pPr>
            <a:endParaRPr lang="en-US" dirty="0">
              <a:sym typeface="Arial" charset="0"/>
            </a:endParaRPr>
          </a:p>
          <a:p>
            <a:pPr marL="0" indent="0">
              <a:buNone/>
            </a:pPr>
            <a:endParaRPr lang="en-US" dirty="0" smtClean="0">
              <a:sym typeface="Arial" charset="0"/>
            </a:endParaRPr>
          </a:p>
          <a:p>
            <a:pPr marL="0" indent="0">
              <a:buNone/>
            </a:pPr>
            <a:endParaRPr lang="en-US" dirty="0">
              <a:sym typeface="Arial" charset="0"/>
            </a:endParaRPr>
          </a:p>
          <a:p>
            <a:pPr marL="0" indent="0">
              <a:buNone/>
            </a:pPr>
            <a:endParaRPr lang="en-US" dirty="0" smtClean="0">
              <a:sym typeface="Arial" charset="0"/>
            </a:endParaRPr>
          </a:p>
          <a:p>
            <a:pPr marL="0" indent="0">
              <a:buNone/>
            </a:pPr>
            <a:endParaRPr lang="en-US" dirty="0">
              <a:sym typeface="Arial" charset="0"/>
            </a:endParaRPr>
          </a:p>
          <a:p>
            <a:pPr marL="0" indent="0">
              <a:buNone/>
            </a:pPr>
            <a:r>
              <a:rPr lang="en-US" dirty="0" smtClean="0">
                <a:sym typeface="Arial" charset="0"/>
              </a:rPr>
              <a:t>Lots </a:t>
            </a:r>
            <a:r>
              <a:rPr lang="en-US" dirty="0">
                <a:sym typeface="Arial" charset="0"/>
              </a:rPr>
              <a:t>of phones go in wrong hands every year. Many are left in the bars.</a:t>
            </a:r>
          </a:p>
          <a:p>
            <a:pPr marL="0" indent="0">
              <a:buNone/>
            </a:pPr>
            <a:r>
              <a:rPr lang="en-US" dirty="0">
                <a:sym typeface="Arial" charset="0"/>
              </a:rPr>
              <a:t>Do you really know where exactly your phone is right now?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Computers are relatively big. Thus, hard to steal or lose.</a:t>
            </a:r>
          </a:p>
          <a:p>
            <a:pPr marL="0" indent="0" algn="ctr">
              <a:buNone/>
            </a:pPr>
            <a:r>
              <a:rPr lang="en-US" dirty="0"/>
              <a:t>You know where it is (well, most of the time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2867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6" y="1143000"/>
            <a:ext cx="3455789" cy="258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19"/>
          <a:stretch/>
        </p:blipFill>
        <p:spPr bwMode="auto">
          <a:xfrm>
            <a:off x="6019726" y="3932733"/>
            <a:ext cx="3125391" cy="236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28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29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30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31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32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33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34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35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36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37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38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39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40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41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42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43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44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45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46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47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48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49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50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51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52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53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54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55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56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57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58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59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60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61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62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63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64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65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66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67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68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69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70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71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72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73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74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75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76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77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78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79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80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81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82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83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0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151805" y="151805"/>
            <a:ext cx="3277195" cy="6474023"/>
          </a:xfrm>
          <a:ln/>
        </p:spPr>
        <p:txBody>
          <a:bodyPr lIns="64291" tIns="32146" rIns="66191" bIns="32146" anchor="ctr" anchorCtr="0"/>
          <a:lstStyle/>
          <a:p>
            <a:pPr marL="79249"/>
            <a:r>
              <a:rPr lang="en-US" sz="3500" dirty="0"/>
              <a:t>Someone just got physical access to the device</a:t>
            </a:r>
          </a:p>
        </p:txBody>
      </p:sp>
      <p:pic>
        <p:nvPicPr>
          <p:cNvPr id="296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42" y="269559"/>
            <a:ext cx="5190050" cy="631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48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49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50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51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52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53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54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55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56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57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58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59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60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61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62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63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64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65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66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67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68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69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70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71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72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73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74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75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76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77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78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79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80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81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82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83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84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85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86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87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88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89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90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91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92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93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94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95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96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97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98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99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00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01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02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03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6191" bIns="32146"/>
          <a:lstStyle/>
          <a:p>
            <a:pPr marL="79249"/>
            <a:r>
              <a:rPr lang="en-US"/>
              <a:t>Device Backup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6191" bIns="32146"/>
          <a:lstStyle/>
          <a:p>
            <a:pPr marL="0" indent="0">
              <a:spcBef>
                <a:spcPct val="0"/>
              </a:spcBef>
              <a:buNone/>
            </a:pPr>
            <a:endParaRPr lang="en-US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/>
              <a:t>Apple </a:t>
            </a:r>
            <a:r>
              <a:rPr lang="en-US" dirty="0"/>
              <a:t>iOS:</a:t>
            </a:r>
          </a:p>
          <a:p>
            <a:pPr marL="535762" lvl="1" indent="-178587">
              <a:spcBef>
                <a:spcPts val="422"/>
              </a:spcBef>
              <a:buFont typeface="Arial" charset="0"/>
              <a:buChar char="•"/>
            </a:pPr>
            <a:r>
              <a:rPr lang="en-US" sz="3100" dirty="0"/>
              <a:t>Need device passcode or iTunes pairing</a:t>
            </a:r>
          </a:p>
          <a:p>
            <a:pPr marL="535762" lvl="1" indent="-178587">
              <a:spcBef>
                <a:spcPts val="422"/>
              </a:spcBef>
              <a:buFont typeface="Arial" charset="0"/>
              <a:buChar char="•"/>
            </a:pPr>
            <a:r>
              <a:rPr lang="en-US" sz="3100" dirty="0"/>
              <a:t>Optional encryption (enforced by device)</a:t>
            </a:r>
          </a:p>
          <a:p>
            <a:pPr marL="803643" lvl="2" indent="-178587">
              <a:spcBef>
                <a:spcPts val="422"/>
              </a:spcBef>
            </a:pPr>
            <a:r>
              <a:rPr lang="en-US" sz="3100" dirty="0"/>
              <a:t>PBKDF2-SHA1 with 10’000 iterations</a:t>
            </a:r>
          </a:p>
          <a:p>
            <a:pPr marL="0" indent="0">
              <a:spcBef>
                <a:spcPts val="1687"/>
              </a:spcBef>
              <a:buNone/>
            </a:pPr>
            <a:endParaRPr lang="en-US" dirty="0" smtClean="0"/>
          </a:p>
          <a:p>
            <a:pPr marL="0" indent="0">
              <a:spcBef>
                <a:spcPts val="1687"/>
              </a:spcBef>
              <a:buNone/>
            </a:pPr>
            <a:r>
              <a:rPr lang="en-US" dirty="0" smtClean="0"/>
              <a:t>BlackBerry</a:t>
            </a:r>
            <a:r>
              <a:rPr lang="en-US" dirty="0"/>
              <a:t>:</a:t>
            </a:r>
          </a:p>
          <a:p>
            <a:pPr marL="535762" lvl="1" indent="-178587">
              <a:spcBef>
                <a:spcPts val="422"/>
              </a:spcBef>
              <a:buFont typeface="Arial" charset="0"/>
              <a:buChar char="•"/>
            </a:pPr>
            <a:r>
              <a:rPr lang="en-US" sz="3100" dirty="0"/>
              <a:t>Need device password</a:t>
            </a:r>
          </a:p>
          <a:p>
            <a:pPr marL="535762" lvl="1" indent="-178587">
              <a:spcBef>
                <a:spcPts val="422"/>
              </a:spcBef>
              <a:buFont typeface="Arial" charset="0"/>
              <a:buChar char="•"/>
            </a:pPr>
            <a:r>
              <a:rPr lang="en-US" sz="3100" dirty="0"/>
              <a:t>Optional encryption (not enforced)</a:t>
            </a:r>
          </a:p>
          <a:p>
            <a:pPr marL="803643" lvl="2" indent="-178587">
              <a:spcBef>
                <a:spcPts val="422"/>
              </a:spcBef>
            </a:pPr>
            <a:r>
              <a:rPr lang="en-US" sz="3100" dirty="0"/>
              <a:t>PBKDF2-SHA1 with 20’000 iterations</a:t>
            </a:r>
          </a:p>
        </p:txBody>
      </p:sp>
      <p:sp>
        <p:nvSpPr>
          <p:cNvPr id="30972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73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74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75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76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77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78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79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80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81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82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83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84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85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86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87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88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89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90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91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92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93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94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95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96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97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98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99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00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01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02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03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04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05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06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07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08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09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10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11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12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13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14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15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16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17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18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19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20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21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22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23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24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25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26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27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7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6191" bIns="32146"/>
          <a:lstStyle/>
          <a:p>
            <a:pPr marL="79249"/>
            <a:r>
              <a:rPr lang="en-US"/>
              <a:t>Database Files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6191" bIns="32146"/>
          <a:lstStyle/>
          <a:p>
            <a:pPr marL="0" indent="0">
              <a:spcBef>
                <a:spcPct val="0"/>
              </a:spcBef>
              <a:buNone/>
            </a:pPr>
            <a:endParaRPr lang="en-US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/>
              <a:t>Apple </a:t>
            </a:r>
            <a:r>
              <a:rPr lang="en-US" dirty="0"/>
              <a:t>iOS:</a:t>
            </a:r>
          </a:p>
          <a:p>
            <a:pPr marL="535762" lvl="1" indent="-178587">
              <a:spcBef>
                <a:spcPts val="422"/>
              </a:spcBef>
              <a:buFont typeface="Arial" charset="0"/>
              <a:buChar char="•"/>
            </a:pPr>
            <a:r>
              <a:rPr lang="en-US" sz="3100" dirty="0"/>
              <a:t>Via </a:t>
            </a:r>
            <a:r>
              <a:rPr lang="en-US" sz="3100" dirty="0" err="1"/>
              <a:t>afc</a:t>
            </a:r>
            <a:r>
              <a:rPr lang="en-US" sz="3100" dirty="0"/>
              <a:t> (need passcode or iTunes pairing) </a:t>
            </a:r>
          </a:p>
          <a:p>
            <a:pPr marL="535762" lvl="1" indent="-178587">
              <a:spcBef>
                <a:spcPts val="422"/>
              </a:spcBef>
              <a:buFont typeface="Arial" charset="0"/>
              <a:buChar char="•"/>
            </a:pPr>
            <a:r>
              <a:rPr lang="en-US" sz="3100" dirty="0"/>
              <a:t>Via SSH (</a:t>
            </a:r>
            <a:r>
              <a:rPr lang="en-US" sz="3100" dirty="0" err="1"/>
              <a:t>jailbroken</a:t>
            </a:r>
            <a:r>
              <a:rPr lang="en-US" sz="3100" dirty="0"/>
              <a:t> devices)</a:t>
            </a:r>
          </a:p>
          <a:p>
            <a:pPr marL="535762" lvl="1" indent="-178587">
              <a:spcBef>
                <a:spcPts val="422"/>
              </a:spcBef>
              <a:buFont typeface="Arial" charset="0"/>
              <a:buChar char="•"/>
            </a:pPr>
            <a:r>
              <a:rPr lang="en-US" sz="3100" dirty="0"/>
              <a:t>Via physical imaging (up to iPhone 4)</a:t>
            </a:r>
          </a:p>
          <a:p>
            <a:pPr marL="0" indent="0">
              <a:spcBef>
                <a:spcPts val="1687"/>
              </a:spcBef>
              <a:buNone/>
            </a:pPr>
            <a:endParaRPr lang="en-US" dirty="0" smtClean="0"/>
          </a:p>
          <a:p>
            <a:pPr marL="0" indent="0">
              <a:spcBef>
                <a:spcPts val="1687"/>
              </a:spcBef>
              <a:buNone/>
            </a:pPr>
            <a:r>
              <a:rPr lang="en-US" dirty="0" smtClean="0"/>
              <a:t>BlackBerry</a:t>
            </a:r>
            <a:r>
              <a:rPr lang="en-US" dirty="0"/>
              <a:t>:</a:t>
            </a:r>
          </a:p>
          <a:p>
            <a:pPr marL="535762" lvl="1" indent="-178587">
              <a:spcBef>
                <a:spcPts val="422"/>
              </a:spcBef>
              <a:buFont typeface="Arial" charset="0"/>
              <a:buChar char="•"/>
            </a:pPr>
            <a:r>
              <a:rPr lang="en-US" sz="3100" dirty="0"/>
              <a:t>Need device password</a:t>
            </a:r>
          </a:p>
        </p:txBody>
      </p:sp>
      <p:sp>
        <p:nvSpPr>
          <p:cNvPr id="31996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97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98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99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00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01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02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03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04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05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06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07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08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09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10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11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12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13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14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15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16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17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18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19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20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21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22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23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24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25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26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27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28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29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30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31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32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33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34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35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36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37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38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39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40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41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42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43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44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45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46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47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48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49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50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51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2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6191" bIns="32146"/>
          <a:lstStyle/>
          <a:p>
            <a:pPr marL="79249"/>
            <a:r>
              <a:rPr lang="en-US" dirty="0"/>
              <a:t>iOS Passcode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6191" bIns="32146"/>
          <a:lstStyle/>
          <a:p>
            <a:pPr>
              <a:spcBef>
                <a:spcPct val="0"/>
              </a:spcBef>
            </a:pPr>
            <a:endParaRPr lang="en-US" dirty="0" smtClean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+mn-lt"/>
              </a:rPr>
              <a:t>Starting </a:t>
            </a:r>
            <a:r>
              <a:rPr lang="en-US" dirty="0">
                <a:latin typeface="+mn-lt"/>
              </a:rPr>
              <a:t>with iOS 4 passcode is involved in encryption of sensitive data</a:t>
            </a:r>
          </a:p>
          <a:p>
            <a:pPr>
              <a:spcBef>
                <a:spcPts val="844"/>
              </a:spcBef>
            </a:pPr>
            <a:r>
              <a:rPr lang="en-US" dirty="0">
                <a:latin typeface="+mn-lt"/>
              </a:rPr>
              <a:t>Passcode key derivation is slowed down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by doing 50’000 iterations</a:t>
            </a:r>
          </a:p>
          <a:p>
            <a:pPr marL="529065" lvl="1">
              <a:spcBef>
                <a:spcPts val="844"/>
              </a:spcBef>
              <a:buFont typeface="Arial" charset="0"/>
              <a:buChar char="•"/>
            </a:pPr>
            <a:r>
              <a:rPr lang="en-US" dirty="0">
                <a:latin typeface="+mn-lt"/>
              </a:rPr>
              <a:t>Each iteration requires talking to hardware AES</a:t>
            </a:r>
          </a:p>
          <a:p>
            <a:pPr marL="529065" lvl="1">
              <a:spcBef>
                <a:spcPts val="844"/>
              </a:spcBef>
              <a:buFont typeface="Arial" charset="0"/>
              <a:buChar char="•"/>
            </a:pPr>
            <a:r>
              <a:rPr lang="en-US" dirty="0">
                <a:latin typeface="+mn-lt"/>
              </a:rPr>
              <a:t>6 p/s on iPhone 4</a:t>
            </a:r>
          </a:p>
          <a:p>
            <a:pPr>
              <a:spcBef>
                <a:spcPts val="844"/>
              </a:spcBef>
            </a:pPr>
            <a:r>
              <a:rPr lang="en-US" dirty="0">
                <a:latin typeface="+mn-lt"/>
              </a:rPr>
              <a:t>Can’t be performed off-line and scaled</a:t>
            </a:r>
          </a:p>
          <a:p>
            <a:pPr marL="191981">
              <a:spcBef>
                <a:spcPts val="844"/>
              </a:spcBef>
            </a:pPr>
            <a:endParaRPr lang="en-US" dirty="0">
              <a:latin typeface="+mn-lt"/>
            </a:endParaRPr>
          </a:p>
          <a:p>
            <a:pPr marL="191981" algn="ctr">
              <a:spcBef>
                <a:spcPts val="844"/>
              </a:spcBef>
              <a:buNone/>
            </a:pPr>
            <a:endParaRPr lang="en-US" b="1" dirty="0" smtClean="0">
              <a:latin typeface="+mn-lt"/>
              <a:sym typeface="Arial Bold" charset="0"/>
            </a:endParaRPr>
          </a:p>
          <a:p>
            <a:pPr marL="191981" algn="ctr">
              <a:spcBef>
                <a:spcPts val="844"/>
              </a:spcBef>
              <a:buNone/>
            </a:pPr>
            <a:r>
              <a:rPr lang="en-US" b="1" dirty="0" smtClean="0">
                <a:latin typeface="+mn-lt"/>
                <a:sym typeface="Arial Bold" charset="0"/>
              </a:rPr>
              <a:t>Checking </a:t>
            </a:r>
            <a:r>
              <a:rPr lang="en-US" b="1" dirty="0">
                <a:latin typeface="+mn-lt"/>
                <a:sym typeface="Arial Bold" charset="0"/>
              </a:rPr>
              <a:t>all 6-digit passcodes will take more than 40 hours</a:t>
            </a:r>
          </a:p>
        </p:txBody>
      </p:sp>
      <p:sp>
        <p:nvSpPr>
          <p:cNvPr id="67837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38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39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40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41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42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43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44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45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46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47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48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49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50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51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52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53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54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55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56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57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58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59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60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61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62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63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64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65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66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67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68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69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70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71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72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73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74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75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76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77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78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79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80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81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82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83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84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85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86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87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88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89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90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91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892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6191" bIns="32146"/>
          <a:lstStyle/>
          <a:p>
            <a:pPr marL="79249"/>
            <a:r>
              <a:rPr lang="en-US" dirty="0"/>
              <a:t>Cracking Passwords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86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91622"/>
              </p:ext>
            </p:extLst>
          </p:nvPr>
        </p:nvGraphicFramePr>
        <p:xfrm>
          <a:off x="454299" y="1143000"/>
          <a:ext cx="8235404" cy="4938117"/>
        </p:xfrm>
        <a:graphic>
          <a:graphicData uri="http://schemas.openxmlformats.org/drawingml/2006/table">
            <a:tbl>
              <a:tblPr/>
              <a:tblGrid>
                <a:gridCol w="2744762"/>
                <a:gridCol w="2668861"/>
                <a:gridCol w="915293"/>
                <a:gridCol w="915293"/>
                <a:gridCol w="991195"/>
              </a:tblGrid>
              <a:tr h="370582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Name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Complexity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CPU p/s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GPU p/s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Len/24h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Keeper® Password &amp; Data Vault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1x MD5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60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6000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14.7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Password Safe - iPassSafe Free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1x AES-256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20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N/A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12.2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Strip Lite - Password Manager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4000x PBKDF2-SHA1 + 1x AES-256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5000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160 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10.1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SafeWallet - Password Manager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10x PBKDF2-SHA1 + 1x AES-256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1500 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20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12.2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DataVault Password Manager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1x SHA-256 + 1x SHA-1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7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500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13.6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mSecure - Password Manager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1x SHA-256 + 1x Blowfish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300 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N/A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10.4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LastPass for Premium Customers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2x SHA-256 +  1x AES-256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5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20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12.2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1Password Pro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1x MD5 + 1x AES-128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15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old" charset="0"/>
                          <a:ea typeface="+mn-ea"/>
                          <a:cs typeface="+mn-cs"/>
                          <a:sym typeface="Arial Bold" charset="0"/>
                        </a:rPr>
                        <a:t>20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old" charset="0"/>
                          <a:ea typeface="+mn-ea"/>
                          <a:cs typeface="+mn-cs"/>
                          <a:sym typeface="Arial Bold" charset="0"/>
                        </a:rPr>
                        <a:t>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12.2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BlackBerry Password Keeper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3x PBKDF2-SHA1 + 1x AES-256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5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old" charset="0"/>
                          <a:ea typeface="+mn-ea"/>
                          <a:cs typeface="+mn-cs"/>
                          <a:sym typeface="Arial Bold" charset="0"/>
                        </a:rPr>
                        <a:t>20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12.2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BlackBerry Wallet 1.0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2x SHA-256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6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300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13.4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1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BlackBerry Wallet 1.2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1x SHA-512 + 100x PBKDF2-SHA1 +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1x AES-256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200K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3200 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11.4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iOS passcode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50000 iterations with HW AES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6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0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5.7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8861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62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63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64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65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66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67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68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69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0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1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2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3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4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5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6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7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8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9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0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1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2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3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4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5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6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7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8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9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0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1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2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3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4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5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6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7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8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9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0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1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2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3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4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5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6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7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8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9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10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11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12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13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14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15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16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Hidden Threats of Technological Enhancements</a:t>
            </a:r>
            <a:endParaRPr lang="ru-RU" sz="3200" dirty="0">
              <a:ln w="317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Dmitry Sklyarov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Head of Reverse Engineering Department</a:t>
            </a:r>
            <a:endParaRPr lang="ru-RU" dirty="0" smtClean="0"/>
          </a:p>
          <a:p>
            <a:r>
              <a:rPr lang="en-US" dirty="0" smtClean="0"/>
              <a:t>Positive Technologies</a:t>
            </a: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31</a:t>
            </a:r>
            <a:r>
              <a:rPr lang="en-US" b="0" dirty="0"/>
              <a:t>/</a:t>
            </a:r>
            <a:r>
              <a:rPr lang="en-US" dirty="0"/>
              <a:t>03</a:t>
            </a:r>
            <a:r>
              <a:rPr lang="en-US" b="0" dirty="0"/>
              <a:t>/</a:t>
            </a:r>
            <a:r>
              <a:rPr lang="en-US" dirty="0"/>
              <a:t>2016 </a:t>
            </a:r>
            <a:r>
              <a:rPr lang="en-US" cap="all" dirty="0" smtClean="0"/>
              <a:t>PRAHA</a:t>
            </a:r>
            <a:endParaRPr lang="en-US" cap="all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9" y="5507363"/>
            <a:ext cx="4392458" cy="11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6191" bIns="32146"/>
          <a:lstStyle/>
          <a:p>
            <a:pPr marL="79249"/>
            <a:r>
              <a:rPr lang="en-US"/>
              <a:t>Cracking Passwords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86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119335"/>
              </p:ext>
            </p:extLst>
          </p:nvPr>
        </p:nvGraphicFramePr>
        <p:xfrm>
          <a:off x="454299" y="1143000"/>
          <a:ext cx="8235404" cy="4938117"/>
        </p:xfrm>
        <a:graphic>
          <a:graphicData uri="http://schemas.openxmlformats.org/drawingml/2006/table">
            <a:tbl>
              <a:tblPr/>
              <a:tblGrid>
                <a:gridCol w="2744762"/>
                <a:gridCol w="2668861"/>
                <a:gridCol w="915293"/>
                <a:gridCol w="915293"/>
                <a:gridCol w="991195"/>
              </a:tblGrid>
              <a:tr h="370582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Name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Complexity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CPU p/s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GPU p/s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Len/24h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Arial" charset="0"/>
                        </a:rPr>
                        <a:t>Keeper® Password &amp; Data Vault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1x MD5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60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6000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14.7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Password Safe - iPassSafe Free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1x AES-256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20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N/A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12.2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Strip Lite - Password Manager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4000x PBKDF2-SHA1 + 1x AES-256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5000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160 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10.1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SafeWallet - Password Manager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10x PBKDF2-SHA1 + 1x AES-256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1500 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20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12.2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DataVault Password Manager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1x SHA-256 + 1x SHA-1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7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500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13.6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mSecure - Password Manager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1x SHA-256 + 1x Blowfish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300 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N/A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10.4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Arial" charset="0"/>
                        </a:rPr>
                        <a:t>LastPass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Arial" charset="0"/>
                        </a:rPr>
                        <a:t> for Premium Customers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500x PBKDF2-SHA256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+ 1x AES-256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12 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600 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10.7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Arial" charset="0"/>
                        </a:rPr>
                        <a:t>1Password Pro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1x MD5 + 1x AES-128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15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old" charset="0"/>
                          <a:ea typeface="+mn-ea"/>
                          <a:cs typeface="+mn-cs"/>
                          <a:sym typeface="Arial Bold" charset="0"/>
                        </a:rPr>
                        <a:t>20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 </a:t>
                      </a: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old" charset="0"/>
                          <a:ea typeface="+mn-ea"/>
                          <a:cs typeface="+mn-cs"/>
                          <a:sym typeface="Arial Bold" charset="0"/>
                        </a:rPr>
                        <a:t>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12.2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BlackBerry Password Keeper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3x PBKDF2-SHA1 + 1x AES-256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5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old" charset="0"/>
                          <a:ea typeface="+mn-ea"/>
                          <a:cs typeface="+mn-cs"/>
                          <a:sym typeface="Arial Bold" charset="0"/>
                        </a:rPr>
                        <a:t>20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12.2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BlackBerry Wallet 1.0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2x SHA-256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6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300 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13.4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1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Arial" charset="0"/>
                        </a:rPr>
                        <a:t>BlackBerry Wallet 1.2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1x SHA-512 + 100x PBKDF2-SHA1 +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1x AES-256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200K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3200 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11.4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6083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iOS passcode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17094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50000 iterations with HW AES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6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0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635000" algn="l"/>
                          <a:tab pos="1282700" algn="l"/>
                          <a:tab pos="1917700" algn="l"/>
                          <a:tab pos="3200400" algn="l"/>
                          <a:tab pos="3848100" algn="l"/>
                          <a:tab pos="4483100" algn="l"/>
                          <a:tab pos="5105400" algn="l"/>
                          <a:tab pos="5765800" algn="l"/>
                          <a:tab pos="6388100" algn="l"/>
                          <a:tab pos="7048500" algn="l"/>
                          <a:tab pos="7670800" algn="l"/>
                          <a:tab pos="8331200" algn="l"/>
                          <a:tab pos="8953500" algn="l"/>
                          <a:tab pos="9613900" algn="l"/>
                          <a:tab pos="10236200" algn="l"/>
                          <a:tab pos="10871200" algn="l"/>
                          <a:tab pos="11518900" algn="l"/>
                          <a:tab pos="12153900" algn="l"/>
                          <a:tab pos="12801600" algn="l"/>
                          <a:tab pos="13436600" algn="l"/>
                          <a:tab pos="14084300" algn="l"/>
                          <a:tab pos="14719300" algn="l"/>
                          <a:tab pos="15354300" algn="l"/>
                          <a:tab pos="16002000" algn="l"/>
                          <a:tab pos="16637000" algn="l"/>
                          <a:tab pos="17284700" algn="l"/>
                          <a:tab pos="17919700" algn="l"/>
                          <a:tab pos="18567400" algn="l"/>
                          <a:tab pos="19202400" algn="l"/>
                          <a:tab pos="19837400" algn="l"/>
                          <a:tab pos="20485100" algn="l"/>
                          <a:tab pos="211201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Bold" charset="0"/>
                          <a:sym typeface="Arial Bold" charset="0"/>
                        </a:rPr>
                        <a:t>5.7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8861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62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63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64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65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66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67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68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69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0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1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2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3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4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5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6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7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8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79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0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1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2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3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4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5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6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7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8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89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0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1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2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3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4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5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6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7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8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899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0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1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2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3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4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5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6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7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8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09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10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11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12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13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14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15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916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6191" bIns="32146"/>
          <a:lstStyle/>
          <a:p>
            <a:pPr marL="79249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6191" bIns="32146"/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None </a:t>
            </a:r>
            <a:r>
              <a:rPr lang="en-US" dirty="0"/>
              <a:t>of the tested password keepers </a:t>
            </a:r>
            <a:r>
              <a:rPr lang="en-US" dirty="0" smtClean="0"/>
              <a:t>offers </a:t>
            </a:r>
            <a:r>
              <a:rPr lang="en-US" dirty="0"/>
              <a:t>reliable protection on top of OS security</a:t>
            </a:r>
          </a:p>
          <a:p>
            <a:pPr>
              <a:spcBef>
                <a:spcPts val="1687"/>
              </a:spcBef>
            </a:pPr>
            <a:endParaRPr lang="en-US" dirty="0" smtClean="0"/>
          </a:p>
          <a:p>
            <a:pPr>
              <a:spcBef>
                <a:spcPts val="1687"/>
              </a:spcBef>
            </a:pPr>
            <a:r>
              <a:rPr lang="en-US" dirty="0" smtClean="0"/>
              <a:t>Using </a:t>
            </a:r>
            <a:r>
              <a:rPr lang="en-US" dirty="0"/>
              <a:t>them on improperly configured device may expose sensitive data</a:t>
            </a:r>
          </a:p>
          <a:p>
            <a:pPr>
              <a:spcBef>
                <a:spcPts val="1687"/>
              </a:spcBef>
            </a:pPr>
            <a:endParaRPr lang="en-US" dirty="0" smtClean="0"/>
          </a:p>
          <a:p>
            <a:pPr>
              <a:spcBef>
                <a:spcPts val="1687"/>
              </a:spcBef>
            </a:pPr>
            <a:r>
              <a:rPr lang="en-US" dirty="0" smtClean="0"/>
              <a:t>Paid </a:t>
            </a:r>
            <a:r>
              <a:rPr lang="en-US" dirty="0"/>
              <a:t>apps are not necessarily more secure than free ones</a:t>
            </a:r>
          </a:p>
        </p:txBody>
      </p:sp>
      <p:sp>
        <p:nvSpPr>
          <p:cNvPr id="69884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885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886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887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888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889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890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891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892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893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894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895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896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897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898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899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00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01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02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03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04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05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06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07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08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09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10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11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12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13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14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15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16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17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18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19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20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21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22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23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24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25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26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27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28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29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30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31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32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33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34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35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36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37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38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939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7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 II</a:t>
            </a:r>
            <a:br>
              <a:rPr lang="en-US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Flash </a:t>
            </a:r>
            <a:r>
              <a:rPr lang="en-US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Storage Forensics</a:t>
            </a:r>
            <a:endParaRPr lang="ru-RU" dirty="0"/>
          </a:p>
        </p:txBody>
      </p:sp>
      <p:sp>
        <p:nvSpPr>
          <p:cNvPr id="283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4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Magnetic Recording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dirty="0"/>
              <a:t>Invented in </a:t>
            </a:r>
            <a:r>
              <a:rPr lang="en-US" sz="2800" dirty="0" smtClean="0"/>
              <a:t>1898</a:t>
            </a:r>
            <a:endParaRPr lang="en-US" sz="2800" dirty="0"/>
          </a:p>
          <a:p>
            <a:r>
              <a:rPr lang="en-US" sz="2800" dirty="0" smtClean="0"/>
              <a:t>Media moves near magnetic head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34" y="1268413"/>
            <a:ext cx="3600833" cy="5113337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1" y="2934691"/>
            <a:ext cx="3816424" cy="2438523"/>
          </a:xfrm>
          <a:prstGeom prst="rect">
            <a:avLst/>
          </a:prstGeom>
        </p:spPr>
      </p:pic>
      <p:sp>
        <p:nvSpPr>
          <p:cNvPr id="286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Magnetic </a:t>
            </a:r>
            <a:r>
              <a:rPr lang="en-US" dirty="0"/>
              <a:t>d</a:t>
            </a:r>
            <a:r>
              <a:rPr lang="en-US" dirty="0" smtClean="0"/>
              <a:t>rives becomes smaller 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20" y="1286762"/>
            <a:ext cx="6767298" cy="5076638"/>
          </a:xfrm>
        </p:spPr>
      </p:pic>
      <p:sp>
        <p:nvSpPr>
          <p:cNvPr id="284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and smaller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2" y="1998399"/>
            <a:ext cx="4194175" cy="2097087"/>
          </a:xfrm>
        </p:spPr>
      </p:pic>
      <p:sp>
        <p:nvSpPr>
          <p:cNvPr id="15" name="Объект 1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General principles still the same</a:t>
            </a:r>
          </a:p>
          <a:p>
            <a:r>
              <a:rPr lang="en-US" sz="2800" dirty="0" smtClean="0"/>
              <a:t>Any piece of data could be modified independently</a:t>
            </a:r>
          </a:p>
          <a:p>
            <a:r>
              <a:rPr lang="en-US" sz="2800" dirty="0" smtClean="0"/>
              <a:t>Erasing performed via overwriting</a:t>
            </a:r>
          </a:p>
          <a:p>
            <a:r>
              <a:rPr lang="en-US" sz="2800" dirty="0" smtClean="0"/>
              <a:t>Data erasure standards exists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3899" y="4260546"/>
            <a:ext cx="424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Toshiba's 0.85” 4GB HDD</a:t>
            </a:r>
            <a:endParaRPr lang="ru-RU" sz="2400" dirty="0"/>
          </a:p>
        </p:txBody>
      </p:sp>
      <p:sp>
        <p:nvSpPr>
          <p:cNvPr id="286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Flash Memory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Invented in 1984</a:t>
            </a:r>
          </a:p>
          <a:p>
            <a:r>
              <a:rPr lang="en-US" sz="2800" dirty="0"/>
              <a:t>Two </a:t>
            </a:r>
            <a:r>
              <a:rPr lang="en-US" sz="2800" dirty="0" smtClean="0"/>
              <a:t>major types</a:t>
            </a:r>
            <a:r>
              <a:rPr lang="en-US" sz="2800" dirty="0"/>
              <a:t>:</a:t>
            </a:r>
          </a:p>
          <a:p>
            <a:pPr marL="531813" lvl="1" indent="-176213"/>
            <a:r>
              <a:rPr lang="en-US" sz="2400" dirty="0"/>
              <a:t>NOR (1988, Intel)</a:t>
            </a:r>
          </a:p>
          <a:p>
            <a:pPr marL="531813" lvl="1" indent="-176213"/>
            <a:r>
              <a:rPr lang="en-US" sz="2400" dirty="0"/>
              <a:t>NAND (1989, Toshiba)</a:t>
            </a:r>
          </a:p>
          <a:p>
            <a:r>
              <a:rPr lang="en-US" sz="2800" dirty="0" smtClean="0"/>
              <a:t>Stores electrica</a:t>
            </a:r>
            <a:r>
              <a:rPr lang="en-US" sz="2800" dirty="0"/>
              <a:t>l</a:t>
            </a:r>
            <a:r>
              <a:rPr lang="en-US" sz="2800" dirty="0" smtClean="0"/>
              <a:t> charge into a floating gate of transistor</a:t>
            </a:r>
          </a:p>
          <a:p>
            <a:r>
              <a:rPr lang="en-US" sz="2800" dirty="0" smtClean="0"/>
              <a:t>Able to retain data for 10-100 years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63" y="1711938"/>
            <a:ext cx="4194175" cy="2888783"/>
          </a:xfrm>
        </p:spPr>
      </p:pic>
      <p:sp>
        <p:nvSpPr>
          <p:cNvPr id="8" name="TextBox 7"/>
          <p:cNvSpPr txBox="1"/>
          <p:nvPr/>
        </p:nvSpPr>
        <p:spPr>
          <a:xfrm>
            <a:off x="4615543" y="4599295"/>
            <a:ext cx="420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Intel’s m-SATA 80G SSD (2010)</a:t>
            </a:r>
            <a:endParaRPr lang="ru-RU" sz="2400" dirty="0"/>
          </a:p>
        </p:txBody>
      </p:sp>
      <p:sp>
        <p:nvSpPr>
          <p:cNvPr id="286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Flash </a:t>
            </a:r>
            <a:r>
              <a:rPr lang="en-US" dirty="0" smtClean="0"/>
              <a:t>Memory Characteristics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Any byte could be written independently</a:t>
            </a:r>
          </a:p>
          <a:p>
            <a:r>
              <a:rPr lang="en-US" sz="2800" dirty="0" smtClean="0"/>
              <a:t>Need erase (make all bits=1) before re-writing</a:t>
            </a:r>
          </a:p>
          <a:p>
            <a:r>
              <a:rPr lang="en-US" sz="2800" dirty="0" smtClean="0"/>
              <a:t>Erasing with precision of block (e.g. 64K) only</a:t>
            </a:r>
          </a:p>
          <a:p>
            <a:r>
              <a:rPr lang="en-US" sz="2800" dirty="0" smtClean="0"/>
              <a:t>Limited number of guaranteed erase cycles</a:t>
            </a:r>
          </a:p>
          <a:p>
            <a:pPr lvl="1"/>
            <a:r>
              <a:rPr lang="en-US" sz="2400" dirty="0" smtClean="0"/>
              <a:t>Usually between 10’000 and 1’000’000</a:t>
            </a:r>
            <a:endParaRPr lang="en-US" sz="2400" baseline="30000" dirty="0"/>
          </a:p>
          <a:p>
            <a:pPr lvl="1"/>
            <a:r>
              <a:rPr lang="en-US" sz="2400" dirty="0" smtClean="0"/>
              <a:t>Inerasable block should be marker as “bad”</a:t>
            </a:r>
          </a:p>
          <a:p>
            <a:r>
              <a:rPr lang="en-US" sz="2800" dirty="0" smtClean="0"/>
              <a:t>Some blocks could be inerasable when leaving factory</a:t>
            </a:r>
          </a:p>
          <a:p>
            <a:pPr lvl="1"/>
            <a:endParaRPr lang="ru-RU" dirty="0"/>
          </a:p>
        </p:txBody>
      </p:sp>
      <p:sp>
        <p:nvSpPr>
          <p:cNvPr id="284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3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Flash </a:t>
            </a:r>
            <a:r>
              <a:rPr lang="en-US" dirty="0" smtClean="0"/>
              <a:t>Memory Layout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sz="2800" dirty="0" smtClean="0"/>
          </a:p>
          <a:p>
            <a:pPr marL="57150" indent="0">
              <a:buNone/>
            </a:pPr>
            <a:r>
              <a:rPr lang="en-US" sz="2800" dirty="0" smtClean="0"/>
              <a:t>Spare area could be used for:</a:t>
            </a:r>
          </a:p>
          <a:p>
            <a:pPr marL="800100" lvl="1" indent="-342900"/>
            <a:r>
              <a:rPr lang="en-US" sz="2400" dirty="0"/>
              <a:t>Marking bad </a:t>
            </a:r>
            <a:r>
              <a:rPr lang="en-US" sz="2400" dirty="0" smtClean="0"/>
              <a:t>pages/blocks </a:t>
            </a:r>
          </a:p>
          <a:p>
            <a:pPr marL="800100" lvl="1" indent="-342900"/>
            <a:r>
              <a:rPr lang="en-US" sz="2400" dirty="0" smtClean="0"/>
              <a:t>Storing ECC data</a:t>
            </a:r>
          </a:p>
          <a:p>
            <a:pPr marL="800100" lvl="1" indent="-342900"/>
            <a:r>
              <a:rPr lang="en-US" sz="2400" dirty="0" smtClean="0"/>
              <a:t>Holding Physical-to-Logical mapping information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1005954" y="1659552"/>
            <a:ext cx="7093587" cy="2227766"/>
            <a:chOff x="736979" y="1295692"/>
            <a:chExt cx="7093587" cy="2227766"/>
          </a:xfrm>
        </p:grpSpPr>
        <p:sp>
          <p:nvSpPr>
            <p:cNvPr id="3" name="TextBox 2"/>
            <p:cNvSpPr txBox="1"/>
            <p:nvPr/>
          </p:nvSpPr>
          <p:spPr>
            <a:xfrm>
              <a:off x="736979" y="1295693"/>
              <a:ext cx="1828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Bank 1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6979" y="1665025"/>
              <a:ext cx="1828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Bank 2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6979" y="2406804"/>
              <a:ext cx="1828800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6979" y="3148404"/>
              <a:ext cx="1828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Bank N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6979" y="2037472"/>
              <a:ext cx="1828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Bank 3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5219" y="1297123"/>
              <a:ext cx="1828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Erase Block 1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75219" y="1666455"/>
              <a:ext cx="1828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Erase Block </a:t>
              </a:r>
              <a:r>
                <a:rPr lang="en-US" dirty="0" smtClean="0"/>
                <a:t>2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5219" y="2408234"/>
              <a:ext cx="1828800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5219" y="3149834"/>
              <a:ext cx="1828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Erase Block </a:t>
              </a:r>
              <a:r>
                <a:rPr lang="en-US" dirty="0" smtClean="0"/>
                <a:t>N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75219" y="2038902"/>
              <a:ext cx="1828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Erase Block </a:t>
              </a:r>
              <a:r>
                <a:rPr lang="en-US" dirty="0" smtClean="0"/>
                <a:t>3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13459" y="1298553"/>
              <a:ext cx="1828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Page 1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13459" y="1667885"/>
              <a:ext cx="1828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Page 2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13459" y="2409664"/>
              <a:ext cx="1828800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13459" y="3151264"/>
              <a:ext cx="1828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Page N</a:t>
              </a:r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13459" y="2040332"/>
              <a:ext cx="1828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Page 3</a:t>
              </a:r>
              <a:endParaRPr lang="ru-RU" dirty="0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2565779" y="2034357"/>
              <a:ext cx="409440" cy="14862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2565779" y="1298553"/>
              <a:ext cx="409440" cy="3664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804019" y="2031497"/>
              <a:ext cx="409440" cy="14862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804019" y="1295693"/>
              <a:ext cx="409440" cy="3664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7042259" y="2037217"/>
              <a:ext cx="409440" cy="14862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7042259" y="1301413"/>
              <a:ext cx="409440" cy="3664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5400000">
              <a:off x="6903578" y="1853348"/>
              <a:ext cx="148464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 (512b)</a:t>
              </a:r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 rot="5400000">
              <a:off x="7274337" y="2967231"/>
              <a:ext cx="74312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Spare</a:t>
              </a:r>
              <a:endParaRPr lang="ru-RU" dirty="0"/>
            </a:p>
          </p:txBody>
        </p:sp>
      </p:grpSp>
      <p:sp>
        <p:nvSpPr>
          <p:cNvPr id="308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0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1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2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3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Wear Leveling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endParaRPr lang="en-US" sz="2800" dirty="0" smtClean="0"/>
          </a:p>
          <a:p>
            <a:pPr marL="57150" indent="0">
              <a:buNone/>
            </a:pPr>
            <a:r>
              <a:rPr lang="en-US" sz="2800" dirty="0" smtClean="0"/>
              <a:t>Goal: evenly spread </a:t>
            </a:r>
            <a:r>
              <a:rPr lang="en-US" sz="2800" dirty="0"/>
              <a:t>the erasing of blocks </a:t>
            </a:r>
            <a:r>
              <a:rPr lang="en-US" sz="2800" dirty="0" smtClean="0"/>
              <a:t>over </a:t>
            </a:r>
            <a:r>
              <a:rPr lang="en-US" sz="2800" dirty="0"/>
              <a:t>the full range of physical </a:t>
            </a:r>
            <a:r>
              <a:rPr lang="en-US" sz="2800" dirty="0" smtClean="0"/>
              <a:t>blocks</a:t>
            </a:r>
          </a:p>
          <a:p>
            <a:pPr marL="514350" indent="-457200"/>
            <a:r>
              <a:rPr lang="en-US" sz="2800" dirty="0" smtClean="0"/>
              <a:t>Dynamic process that rearranges pages/blocks in order to extend flash lifetime</a:t>
            </a:r>
          </a:p>
          <a:p>
            <a:pPr marL="514350" indent="-457200"/>
            <a:r>
              <a:rPr lang="en-US" sz="2800" dirty="0"/>
              <a:t>Algorithms developed by </a:t>
            </a:r>
            <a:r>
              <a:rPr lang="en-US" sz="2800" dirty="0" smtClean="0"/>
              <a:t>memory device manufacturers</a:t>
            </a:r>
            <a:endParaRPr lang="en-US" sz="2800" dirty="0"/>
          </a:p>
          <a:p>
            <a:pPr marL="514350" indent="-457200"/>
            <a:r>
              <a:rPr lang="en-US" sz="2800" dirty="0" smtClean="0"/>
              <a:t>Implementation details usually keeps secret</a:t>
            </a:r>
          </a:p>
          <a:p>
            <a:pPr marL="914400" lvl="1" indent="-457200"/>
            <a:endParaRPr lang="en-US" dirty="0" smtClean="0"/>
          </a:p>
        </p:txBody>
      </p:sp>
      <p:sp>
        <p:nvSpPr>
          <p:cNvPr id="284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endParaRPr lang="en-US" sz="36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3600" dirty="0" smtClean="0"/>
              <a:t>Password </a:t>
            </a:r>
            <a:r>
              <a:rPr lang="en-US" sz="3600" dirty="0"/>
              <a:t>Managers on </a:t>
            </a:r>
            <a:r>
              <a:rPr lang="en-US" sz="3600" dirty="0" smtClean="0"/>
              <a:t>Smartphones</a:t>
            </a:r>
          </a:p>
          <a:p>
            <a:pPr marL="514350" indent="-514350">
              <a:buFont typeface="+mj-lt"/>
              <a:buAutoNum type="romanUcPeriod"/>
            </a:pPr>
            <a:endParaRPr lang="en-US" sz="36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3600" dirty="0"/>
              <a:t>Flash Storage </a:t>
            </a:r>
            <a:r>
              <a:rPr lang="en-US" sz="3600" dirty="0" smtClean="0"/>
              <a:t>Forensics</a:t>
            </a:r>
          </a:p>
          <a:p>
            <a:pPr marL="514350" indent="-514350">
              <a:buFont typeface="+mj-lt"/>
              <a:buAutoNum type="romanUcPeriod"/>
            </a:pPr>
            <a:endParaRPr lang="en-US" sz="36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3600" dirty="0"/>
              <a:t>4G modem – best present ever!</a:t>
            </a:r>
            <a:endParaRPr lang="ru-RU" sz="3600" dirty="0"/>
          </a:p>
        </p:txBody>
      </p:sp>
      <p:sp>
        <p:nvSpPr>
          <p:cNvPr id="288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Logical Characteristics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  <a:p>
            <a:endParaRPr lang="en-US" sz="2800" dirty="0"/>
          </a:p>
          <a:p>
            <a:r>
              <a:rPr lang="en-US" sz="2800" dirty="0" smtClean="0"/>
              <a:t>Simulates behavior of common HDD</a:t>
            </a:r>
          </a:p>
          <a:p>
            <a:r>
              <a:rPr lang="en-US" sz="2800" dirty="0" smtClean="0"/>
              <a:t>Logical Block Addressing</a:t>
            </a:r>
          </a:p>
          <a:p>
            <a:r>
              <a:rPr lang="en-US" sz="2800" dirty="0" smtClean="0"/>
              <a:t>Logical Address translates to Physical Address by Flash Memory Controller</a:t>
            </a:r>
          </a:p>
          <a:p>
            <a:r>
              <a:rPr lang="en-US" sz="2800" dirty="0" smtClean="0"/>
              <a:t>TRIM command for SSD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63" y="2395836"/>
            <a:ext cx="4194175" cy="2858491"/>
          </a:xfrm>
        </p:spPr>
      </p:pic>
      <p:sp>
        <p:nvSpPr>
          <p:cNvPr id="5" name="TextBox 4"/>
          <p:cNvSpPr txBox="1"/>
          <p:nvPr/>
        </p:nvSpPr>
        <p:spPr>
          <a:xfrm>
            <a:off x="431540" y="1064524"/>
            <a:ext cx="8280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USB Flash </a:t>
            </a:r>
            <a:r>
              <a:rPr lang="en-US" sz="3200" i="1" dirty="0" smtClean="0"/>
              <a:t>Drive, SSD </a:t>
            </a:r>
            <a:r>
              <a:rPr lang="en-US" sz="3200" i="1" dirty="0"/>
              <a:t>or </a:t>
            </a:r>
            <a:r>
              <a:rPr lang="en-US" sz="3200" i="1" dirty="0" smtClean="0"/>
              <a:t>Flash Memory Card</a:t>
            </a:r>
            <a:endParaRPr lang="en-US" sz="3200" i="1" dirty="0"/>
          </a:p>
        </p:txBody>
      </p:sp>
      <p:sp>
        <p:nvSpPr>
          <p:cNvPr id="286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Logical Characteristics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Flash-aware firmware</a:t>
            </a:r>
          </a:p>
          <a:p>
            <a:r>
              <a:rPr lang="en-US" sz="2800" dirty="0" smtClean="0"/>
              <a:t>Tight integration between OS and Flash Memory</a:t>
            </a:r>
          </a:p>
          <a:p>
            <a:r>
              <a:rPr lang="en-US" sz="2800" dirty="0" smtClean="0"/>
              <a:t>Logical-to-Physical translation often performed on CPU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658" y="2891978"/>
            <a:ext cx="4039985" cy="1866207"/>
          </a:xfrm>
        </p:spPr>
      </p:pic>
      <p:sp>
        <p:nvSpPr>
          <p:cNvPr id="5" name="TextBox 4"/>
          <p:cNvSpPr txBox="1"/>
          <p:nvPr/>
        </p:nvSpPr>
        <p:spPr>
          <a:xfrm>
            <a:off x="457201" y="103722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Embedded Device (e.g. Smartphone)</a:t>
            </a:r>
            <a:endParaRPr lang="en-US" sz="3200" i="1" dirty="0"/>
          </a:p>
        </p:txBody>
      </p:sp>
      <p:sp>
        <p:nvSpPr>
          <p:cNvPr id="286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Flash Translation Layer (FTL)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Responsible for finding </a:t>
            </a:r>
            <a:r>
              <a:rPr lang="en-US" sz="2800" dirty="0"/>
              <a:t>Physical P</a:t>
            </a:r>
            <a:r>
              <a:rPr lang="en-US" sz="2800" dirty="0" smtClean="0"/>
              <a:t>age that represents actual data for specific Logical Page Number (LPN) of Block device</a:t>
            </a:r>
          </a:p>
          <a:p>
            <a:endParaRPr lang="en-US" sz="2800" dirty="0" smtClean="0"/>
          </a:p>
          <a:p>
            <a:r>
              <a:rPr lang="en-US" sz="2800" dirty="0" smtClean="0"/>
              <a:t>State of mapping tables is stored in Flash and cached in RAM</a:t>
            </a:r>
          </a:p>
          <a:p>
            <a:endParaRPr lang="en-US" sz="2800" dirty="0" smtClean="0"/>
          </a:p>
          <a:p>
            <a:r>
              <a:rPr lang="en-US" sz="2800" dirty="0" smtClean="0"/>
              <a:t>Unused </a:t>
            </a:r>
            <a:r>
              <a:rPr lang="en-US" sz="2800" dirty="0"/>
              <a:t>(TRIM-</a:t>
            </a:r>
            <a:r>
              <a:rPr lang="en-US" sz="2800" dirty="0" err="1"/>
              <a:t>ed</a:t>
            </a:r>
            <a:r>
              <a:rPr lang="en-US" sz="2800" dirty="0"/>
              <a:t>) LPNs are not mapped at </a:t>
            </a:r>
            <a:r>
              <a:rPr lang="en-US" sz="2800" dirty="0" smtClean="0"/>
              <a:t>all</a:t>
            </a:r>
            <a:endParaRPr lang="en-US" sz="2800" dirty="0"/>
          </a:p>
        </p:txBody>
      </p:sp>
      <p:sp>
        <p:nvSpPr>
          <p:cNvPr id="284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Altering data in Flash Storage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Any modification of data changes the mapping</a:t>
            </a:r>
          </a:p>
          <a:p>
            <a:endParaRPr lang="en-US" sz="2800" dirty="0" smtClean="0"/>
          </a:p>
          <a:p>
            <a:r>
              <a:rPr lang="en-US" sz="2800" dirty="0" smtClean="0"/>
              <a:t>New data is written to new (free) page</a:t>
            </a:r>
          </a:p>
          <a:p>
            <a:endParaRPr lang="en-US" sz="2800" dirty="0" smtClean="0"/>
          </a:p>
          <a:p>
            <a:r>
              <a:rPr lang="en-US" sz="2800" dirty="0" smtClean="0"/>
              <a:t>Previous version of page data (and content of TRIM-</a:t>
            </a:r>
            <a:r>
              <a:rPr lang="en-US" sz="2800" dirty="0" err="1" smtClean="0"/>
              <a:t>ed</a:t>
            </a:r>
            <a:r>
              <a:rPr lang="en-US" sz="2800" dirty="0" smtClean="0"/>
              <a:t> pages) still resides somewhere in Flash until block erased due to wear leveling or garbage collection</a:t>
            </a:r>
          </a:p>
          <a:p>
            <a:endParaRPr lang="en-US" dirty="0" smtClean="0"/>
          </a:p>
        </p:txBody>
      </p:sp>
      <p:sp>
        <p:nvSpPr>
          <p:cNvPr id="284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FTL in </a:t>
            </a:r>
            <a:r>
              <a:rPr lang="en-US" dirty="0" err="1" smtClean="0"/>
              <a:t>iOS</a:t>
            </a:r>
            <a:r>
              <a:rPr lang="en-US" dirty="0" smtClean="0"/>
              <a:t> devices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Implemented in software (runs on CPU)</a:t>
            </a:r>
          </a:p>
          <a:p>
            <a:pPr marL="0" indent="0">
              <a:buNone/>
            </a:pPr>
            <a:r>
              <a:rPr lang="en-US" sz="2800" dirty="0" smtClean="0"/>
              <a:t>Spare area of Data pages contains:</a:t>
            </a:r>
          </a:p>
          <a:p>
            <a:r>
              <a:rPr lang="en-US" sz="2800" dirty="0" smtClean="0"/>
              <a:t>LPN</a:t>
            </a:r>
          </a:p>
          <a:p>
            <a:pPr lvl="1"/>
            <a:r>
              <a:rPr lang="en-US" sz="2400" dirty="0" smtClean="0"/>
              <a:t>allows to find all Physical pages that were used to store data of some Logical page</a:t>
            </a:r>
          </a:p>
          <a:p>
            <a:r>
              <a:rPr lang="en-US" sz="2800" dirty="0" smtClean="0"/>
              <a:t>USN (Update Sequence Number)</a:t>
            </a:r>
          </a:p>
          <a:p>
            <a:pPr lvl="1"/>
            <a:r>
              <a:rPr lang="en-US" sz="2400" dirty="0" smtClean="0"/>
              <a:t>allows to build the ordered “history” of page copies</a:t>
            </a:r>
          </a:p>
        </p:txBody>
      </p:sp>
      <p:sp>
        <p:nvSpPr>
          <p:cNvPr id="284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Accessing raw Flash on </a:t>
            </a:r>
            <a:r>
              <a:rPr lang="en-US" dirty="0" err="1" smtClean="0"/>
              <a:t>iOS</a:t>
            </a:r>
            <a:r>
              <a:rPr lang="en-US" dirty="0" smtClean="0"/>
              <a:t> devices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IOFlashControllerUserClient</a:t>
            </a:r>
            <a:r>
              <a:rPr lang="en-US" sz="2800" dirty="0" smtClean="0"/>
              <a:t> </a:t>
            </a:r>
            <a:r>
              <a:rPr lang="en-US" sz="2800" dirty="0"/>
              <a:t>kernel </a:t>
            </a:r>
            <a:r>
              <a:rPr lang="en-US" sz="2800" dirty="0" smtClean="0"/>
              <a:t>service is available </a:t>
            </a:r>
          </a:p>
          <a:p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externalMethod</a:t>
            </a:r>
            <a:r>
              <a:rPr lang="en-US" sz="2800" dirty="0" smtClean="0"/>
              <a:t> functions allows perform “raw” reading of Physical pages</a:t>
            </a:r>
          </a:p>
          <a:p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ReadPage</a:t>
            </a:r>
            <a:r>
              <a:rPr lang="en-US" sz="2800" dirty="0" smtClean="0"/>
              <a:t> request support removed in </a:t>
            </a:r>
            <a:r>
              <a:rPr lang="en-US" sz="2800" dirty="0" err="1" smtClean="0"/>
              <a:t>iOS</a:t>
            </a:r>
            <a:r>
              <a:rPr lang="en-US" sz="2800" dirty="0" smtClean="0"/>
              <a:t> 5 </a:t>
            </a:r>
          </a:p>
          <a:p>
            <a:pPr marL="857250" lvl="1" indent="-457200"/>
            <a:r>
              <a:rPr lang="en-US" sz="2400" dirty="0" err="1"/>
              <a:t>RAMdisk</a:t>
            </a:r>
            <a:r>
              <a:rPr lang="en-US" sz="2400" dirty="0"/>
              <a:t> </a:t>
            </a:r>
            <a:r>
              <a:rPr lang="en-US" sz="2400" dirty="0" smtClean="0"/>
              <a:t>based on </a:t>
            </a:r>
            <a:r>
              <a:rPr lang="en-US" sz="2400" dirty="0" err="1" smtClean="0"/>
              <a:t>iOS</a:t>
            </a:r>
            <a:r>
              <a:rPr lang="en-US" sz="2400" dirty="0" smtClean="0"/>
              <a:t> 4 could help</a:t>
            </a:r>
          </a:p>
          <a:p>
            <a:pPr marL="857250" lvl="1" indent="-457200"/>
            <a:r>
              <a:rPr lang="en-US" sz="2400" dirty="0" smtClean="0"/>
              <a:t>It is possible to patch the kernel in memory and restore ability to read pages</a:t>
            </a:r>
          </a:p>
          <a:p>
            <a:pPr marL="857250" lvl="1" indent="-457200"/>
            <a:endParaRPr lang="en-US" dirty="0" smtClean="0"/>
          </a:p>
        </p:txBody>
      </p:sp>
      <p:sp>
        <p:nvSpPr>
          <p:cNvPr id="284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9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devices could be examined?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Anything prior to iPhone4S/iPad2/iPod5</a:t>
            </a:r>
          </a:p>
          <a:p>
            <a:pPr marL="857250" lvl="1" indent="-457200"/>
            <a:r>
              <a:rPr lang="en-US" sz="2400" dirty="0" smtClean="0"/>
              <a:t>by loading custom </a:t>
            </a:r>
            <a:r>
              <a:rPr lang="en-US" sz="2400" dirty="0" err="1" smtClean="0"/>
              <a:t>RAMdisk</a:t>
            </a:r>
            <a:r>
              <a:rPr lang="en-US" sz="2400" dirty="0" smtClean="0"/>
              <a:t>/Kernel</a:t>
            </a:r>
          </a:p>
          <a:p>
            <a:pPr marL="457200" indent="-457200"/>
            <a:r>
              <a:rPr lang="en-US" sz="2800" dirty="0" err="1" smtClean="0"/>
              <a:t>Jailbroken</a:t>
            </a:r>
            <a:r>
              <a:rPr lang="en-US" sz="2800" dirty="0" smtClean="0"/>
              <a:t> device</a:t>
            </a:r>
          </a:p>
          <a:p>
            <a:pPr marL="857250" lvl="1" indent="-457200"/>
            <a:r>
              <a:rPr lang="en-US" sz="2400" dirty="0" smtClean="0"/>
              <a:t>by patching kernel in memory</a:t>
            </a:r>
          </a:p>
          <a:p>
            <a:pPr marL="457200" indent="-457200"/>
            <a:r>
              <a:rPr lang="en-US" sz="2800" dirty="0" smtClean="0"/>
              <a:t>Any </a:t>
            </a:r>
            <a:r>
              <a:rPr lang="en-US" sz="2800" dirty="0" err="1" smtClean="0"/>
              <a:t>iOS</a:t>
            </a:r>
            <a:r>
              <a:rPr lang="en-US" sz="2800" dirty="0" smtClean="0"/>
              <a:t> device</a:t>
            </a:r>
          </a:p>
          <a:p>
            <a:pPr marL="857250" lvl="1" indent="-457200"/>
            <a:r>
              <a:rPr lang="en-US" sz="2400" dirty="0" smtClean="0"/>
              <a:t>if you know how to obtain digital signature for your </a:t>
            </a:r>
            <a:r>
              <a:rPr lang="en-US" sz="2400" dirty="0" err="1" smtClean="0"/>
              <a:t>RAMdisk</a:t>
            </a:r>
            <a:r>
              <a:rPr lang="en-US" sz="2400" dirty="0" smtClean="0"/>
              <a:t> from Apple</a:t>
            </a:r>
          </a:p>
        </p:txBody>
      </p:sp>
      <p:sp>
        <p:nvSpPr>
          <p:cNvPr id="284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“Forensic” is it?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Not too much…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Booting the </a:t>
            </a:r>
            <a:r>
              <a:rPr lang="en-US" sz="2800" dirty="0" err="1" smtClean="0"/>
              <a:t>iDevice</a:t>
            </a:r>
            <a:r>
              <a:rPr lang="en-US" sz="2800" dirty="0" smtClean="0"/>
              <a:t> causes some alteration of Flash content</a:t>
            </a:r>
          </a:p>
          <a:p>
            <a:endParaRPr lang="en-US" sz="2800" dirty="0" smtClean="0"/>
          </a:p>
          <a:p>
            <a:r>
              <a:rPr lang="en-US" sz="2800" dirty="0" smtClean="0"/>
              <a:t>Obtaining Flash dump twice would not produce identical results</a:t>
            </a:r>
          </a:p>
          <a:p>
            <a:endParaRPr lang="en-US" dirty="0" smtClean="0"/>
          </a:p>
        </p:txBody>
      </p:sp>
      <p:sp>
        <p:nvSpPr>
          <p:cNvPr id="284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there secure way to erase data?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Deleting file produces good result at logical level (due to TRIM) – better that HDD</a:t>
            </a:r>
          </a:p>
          <a:p>
            <a:r>
              <a:rPr lang="en-US" sz="2800" dirty="0" smtClean="0"/>
              <a:t>Neither deleting nor overwriting are actually removes the data at physical level – much worse than HDD </a:t>
            </a:r>
          </a:p>
          <a:p>
            <a:r>
              <a:rPr lang="en-US" sz="2800" dirty="0" smtClean="0"/>
              <a:t>Probability of successful data recovery depends on amount of unused space on Flash Storage (more space – more chances)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84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 III</a:t>
            </a:r>
            <a:br>
              <a:rPr lang="en-US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4G </a:t>
            </a:r>
            <a:r>
              <a:rPr lang="en-US" sz="5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modem</a:t>
            </a:r>
            <a:r>
              <a:rPr lang="ru-RU" sz="5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br>
              <a:rPr lang="ru-RU" sz="5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best present ever</a:t>
            </a:r>
            <a:r>
              <a:rPr lang="ru-RU" sz="5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dirty="0"/>
          </a:p>
        </p:txBody>
      </p:sp>
      <p:sp>
        <p:nvSpPr>
          <p:cNvPr id="283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4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 I</a:t>
            </a:r>
            <a:br>
              <a:rPr lang="en-US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Password </a:t>
            </a:r>
            <a:r>
              <a:rPr lang="en-US" sz="5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Managers </a:t>
            </a:r>
            <a:r>
              <a:rPr lang="en-US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</a:t>
            </a:r>
            <a:r>
              <a:rPr lang="en-US" sz="5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Smartphones</a:t>
            </a:r>
            <a:endParaRPr lang="ru-RU" dirty="0"/>
          </a:p>
        </p:txBody>
      </p:sp>
      <p:sp>
        <p:nvSpPr>
          <p:cNvPr id="285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9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looks </a:t>
            </a:r>
            <a:r>
              <a:rPr lang="ru-RU" dirty="0" smtClean="0"/>
              <a:t>(</a:t>
            </a:r>
            <a:r>
              <a:rPr lang="en-US" dirty="0" smtClean="0"/>
              <a:t>approximately</a:t>
            </a:r>
            <a:r>
              <a:rPr lang="ru-RU" dirty="0" smtClean="0"/>
              <a:t> </a:t>
            </a:r>
            <a:r>
              <a:rPr lang="en-US" dirty="0" smtClean="0"/>
              <a:t>;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7" y="1142376"/>
            <a:ext cx="7779844" cy="5365410"/>
          </a:xfrm>
        </p:spPr>
      </p:pic>
      <p:sp>
        <p:nvSpPr>
          <p:cNvPr id="303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textual marks on Modem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Front side:</a:t>
            </a:r>
          </a:p>
          <a:p>
            <a:r>
              <a:rPr lang="en-US" dirty="0" smtClean="0"/>
              <a:t>“4G” logo</a:t>
            </a:r>
          </a:p>
          <a:p>
            <a:r>
              <a:rPr lang="en-US" dirty="0"/>
              <a:t>o</a:t>
            </a:r>
            <a:r>
              <a:rPr lang="en-US" dirty="0" smtClean="0"/>
              <a:t>perator’s logo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Under the cover (access to SIM and SD cards):</a:t>
            </a:r>
          </a:p>
          <a:p>
            <a:r>
              <a:rPr lang="en-US" dirty="0" smtClean="0"/>
              <a:t>operator’s internal model number</a:t>
            </a:r>
          </a:p>
          <a:p>
            <a:r>
              <a:rPr lang="en-US" dirty="0" smtClean="0"/>
              <a:t>IMEI</a:t>
            </a:r>
          </a:p>
          <a:p>
            <a:r>
              <a:rPr lang="en-US" dirty="0" smtClean="0"/>
              <a:t>serial number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Hmm, what the actual </a:t>
            </a:r>
            <a:r>
              <a:rPr lang="en-US" sz="3200" dirty="0"/>
              <a:t>manufacturer </a:t>
            </a:r>
            <a:r>
              <a:rPr lang="en-US" sz="3200" dirty="0" smtClean="0"/>
              <a:t>name and model number?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7622" y="1268760"/>
            <a:ext cx="3424191" cy="139379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2800" dirty="0"/>
              <a:t>Back side: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nothing</a:t>
            </a:r>
          </a:p>
        </p:txBody>
      </p:sp>
      <p:sp>
        <p:nvSpPr>
          <p:cNvPr id="304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packaging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7313" r="4447" b="14211"/>
          <a:stretch/>
        </p:blipFill>
        <p:spPr>
          <a:xfrm>
            <a:off x="1210546" y="1213084"/>
            <a:ext cx="6708336" cy="4587244"/>
          </a:xfrm>
        </p:spPr>
      </p:pic>
      <p:sp>
        <p:nvSpPr>
          <p:cNvPr id="3" name="TextBox 2"/>
          <p:cNvSpPr txBox="1"/>
          <p:nvPr/>
        </p:nvSpPr>
        <p:spPr>
          <a:xfrm>
            <a:off x="399489" y="5939172"/>
            <a:ext cx="8336132" cy="50602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2400" dirty="0" smtClean="0"/>
              <a:t>Manufacturer name </a:t>
            </a:r>
            <a:r>
              <a:rPr lang="en-US" sz="2400" dirty="0"/>
              <a:t>(</a:t>
            </a:r>
            <a:r>
              <a:rPr lang="en-US" sz="2400" dirty="0" smtClean="0"/>
              <a:t>ZTE) printed on the box and in booklet</a:t>
            </a:r>
            <a:endParaRPr lang="ru-RU" sz="2400" dirty="0" smtClean="0"/>
          </a:p>
          <a:p>
            <a:endParaRPr lang="ru-RU" sz="2400" b="0" dirty="0" smtClean="0">
              <a:solidFill>
                <a:srgbClr val="999999"/>
              </a:solidFill>
            </a:endParaRPr>
          </a:p>
        </p:txBody>
      </p:sp>
      <p:sp>
        <p:nvSpPr>
          <p:cNvPr id="304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ZTE MF823 4G Modem Specification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9" y="1473971"/>
            <a:ext cx="4194175" cy="4469813"/>
          </a:xfrm>
        </p:spPr>
      </p:pic>
      <p:sp>
        <p:nvSpPr>
          <p:cNvPr id="12" name="Объект 1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LTE-FDD: </a:t>
            </a:r>
            <a:r>
              <a:rPr lang="en-US" dirty="0" smtClean="0"/>
              <a:t>800/900/1800/2600MHz;</a:t>
            </a:r>
          </a:p>
          <a:p>
            <a:r>
              <a:rPr lang="en-US" dirty="0" smtClean="0"/>
              <a:t>UMTS</a:t>
            </a:r>
            <a:r>
              <a:rPr lang="en-US" dirty="0"/>
              <a:t>: 900/2100MHz</a:t>
            </a:r>
            <a:r>
              <a:rPr lang="en-US" dirty="0" smtClean="0"/>
              <a:t>;</a:t>
            </a:r>
          </a:p>
          <a:p>
            <a:r>
              <a:rPr lang="en-US" dirty="0"/>
              <a:t>LTE-FDD: DL/UL 100/50Mbps (Category3</a:t>
            </a:r>
            <a:r>
              <a:rPr lang="en-US" dirty="0" smtClean="0"/>
              <a:t>)</a:t>
            </a:r>
          </a:p>
          <a:p>
            <a:r>
              <a:rPr lang="en-US" dirty="0"/>
              <a:t>DC-HSPA+: DL/UL </a:t>
            </a:r>
            <a:r>
              <a:rPr lang="en-US" dirty="0" smtClean="0"/>
              <a:t>42/5.76Mbps</a:t>
            </a:r>
          </a:p>
          <a:p>
            <a:endParaRPr lang="en-US" dirty="0"/>
          </a:p>
          <a:p>
            <a:r>
              <a:rPr lang="en-US" dirty="0" smtClean="0"/>
              <a:t>Size: 90 </a:t>
            </a:r>
            <a:r>
              <a:rPr lang="en-US" dirty="0"/>
              <a:t>x </a:t>
            </a:r>
            <a:r>
              <a:rPr lang="en-US" dirty="0" smtClean="0"/>
              <a:t>28.4 </a:t>
            </a:r>
            <a:r>
              <a:rPr lang="en-US" dirty="0"/>
              <a:t>x </a:t>
            </a:r>
            <a:r>
              <a:rPr lang="en-US" dirty="0" smtClean="0"/>
              <a:t>13mm</a:t>
            </a:r>
          </a:p>
          <a:p>
            <a:r>
              <a:rPr lang="en-US" dirty="0" smtClean="0"/>
              <a:t>OS:</a:t>
            </a:r>
            <a:r>
              <a:rPr lang="en-US" dirty="0"/>
              <a:t>	Win7, Windows XP, Vista, Win8, Mac OS</a:t>
            </a:r>
            <a:endParaRPr lang="ru-RU" dirty="0"/>
          </a:p>
        </p:txBody>
      </p:sp>
      <p:sp>
        <p:nvSpPr>
          <p:cNvPr id="304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beeline.ru/upload/contents/454/ZTE-MF823-240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6" b="28522"/>
          <a:stretch/>
        </p:blipFill>
        <p:spPr bwMode="auto">
          <a:xfrm>
            <a:off x="695540" y="2148335"/>
            <a:ext cx="2814222" cy="136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ZTE MF823 4G Modem </a:t>
            </a:r>
            <a:r>
              <a:rPr lang="en-US" dirty="0"/>
              <a:t>r</a:t>
            </a:r>
            <a:r>
              <a:rPr lang="en-US" dirty="0" smtClean="0"/>
              <a:t>e-Branding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20544107">
            <a:off x="633396" y="2032509"/>
            <a:ext cx="2388093" cy="65778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US" sz="2400" dirty="0"/>
              <a:t>Beeline (Russia)</a:t>
            </a:r>
            <a:endParaRPr lang="ru-RU" sz="2400" b="0" dirty="0" smtClean="0">
              <a:solidFill>
                <a:srgbClr val="999999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419316" y="1498874"/>
            <a:ext cx="3439417" cy="1697300"/>
            <a:chOff x="5651929" y="1775058"/>
            <a:chExt cx="3439417" cy="16973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929" y="1775058"/>
              <a:ext cx="3074820" cy="16973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380838">
              <a:off x="6291811" y="1922567"/>
              <a:ext cx="2799535" cy="4242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r>
                <a:rPr lang="en-US" sz="2400" dirty="0" err="1"/>
                <a:t>Altel</a:t>
              </a:r>
              <a:r>
                <a:rPr lang="en-US" sz="2400" dirty="0"/>
                <a:t> (Kazakhstan)</a:t>
              </a:r>
              <a:endParaRPr lang="ru-RU" sz="2400" b="0" dirty="0" smtClean="0">
                <a:solidFill>
                  <a:srgbClr val="999999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3388" y="4761140"/>
            <a:ext cx="2636668" cy="1275999"/>
            <a:chOff x="526852" y="4991968"/>
            <a:chExt cx="2636668" cy="127599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48788" y="4553236"/>
              <a:ext cx="818799" cy="261066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6852" y="4991968"/>
              <a:ext cx="2636668" cy="4572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r>
                <a:rPr lang="en-US" sz="2400" dirty="0" err="1"/>
                <a:t>MegaFon</a:t>
              </a:r>
              <a:r>
                <a:rPr lang="en-US" sz="2400" dirty="0"/>
                <a:t> (Russia)</a:t>
              </a:r>
              <a:endParaRPr lang="ru-RU" sz="2400" b="0" dirty="0" smtClean="0">
                <a:solidFill>
                  <a:srgbClr val="999999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895420" y="4182222"/>
            <a:ext cx="2644885" cy="2036724"/>
            <a:chOff x="5709002" y="4344604"/>
            <a:chExt cx="2644885" cy="203672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475" y="4344604"/>
              <a:ext cx="2614412" cy="203672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19593987">
              <a:off x="5709002" y="4764522"/>
              <a:ext cx="1447060" cy="45489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r>
                <a:rPr lang="en-US" sz="2400" dirty="0" smtClean="0"/>
                <a:t>Three </a:t>
              </a:r>
              <a:r>
                <a:rPr lang="en-US" sz="2400" dirty="0"/>
                <a:t>(UK)</a:t>
              </a:r>
              <a:endParaRPr lang="ru-RU" sz="2400" b="0" dirty="0" smtClean="0">
                <a:solidFill>
                  <a:srgbClr val="999999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679787" y="2491508"/>
            <a:ext cx="1442617" cy="2729060"/>
            <a:chOff x="3910615" y="2491508"/>
            <a:chExt cx="1442617" cy="272906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7912" y="2491508"/>
              <a:ext cx="1065320" cy="272906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16200000">
              <a:off x="3153793" y="3627438"/>
              <a:ext cx="1970843" cy="4572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r>
                <a:rPr lang="en-US" sz="2400" b="0" dirty="0" smtClean="0"/>
                <a:t>O</a:t>
              </a:r>
              <a:r>
                <a:rPr lang="en-US" sz="2400" b="0" baseline="-25000" dirty="0" smtClean="0"/>
                <a:t>2 </a:t>
              </a:r>
              <a:r>
                <a:rPr lang="en-US" sz="2400" b="0" dirty="0" smtClean="0"/>
                <a:t>(Germany)</a:t>
              </a:r>
              <a:endParaRPr lang="ru-RU" sz="2400" b="0" dirty="0" smtClean="0"/>
            </a:p>
          </p:txBody>
        </p:sp>
      </p:grpSp>
      <p:sp>
        <p:nvSpPr>
          <p:cNvPr id="22" name="Объект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33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4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5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6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7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8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9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0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1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2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3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4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5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6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7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8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9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0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1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2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3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4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6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7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8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9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0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1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2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3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4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5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6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7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8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9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0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1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2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3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4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5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6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7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8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9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0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1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2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3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4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5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6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7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8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</a:t>
            </a:r>
            <a:r>
              <a:rPr lang="en-US" dirty="0">
                <a:solidFill>
                  <a:srgbClr val="FF0000"/>
                </a:solidFill>
              </a:rPr>
              <a:t>Modem</a:t>
            </a:r>
            <a:r>
              <a:rPr lang="en-US" dirty="0" smtClean="0"/>
              <a:t> anymore?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After plugging into PC running Windows 7:</a:t>
            </a:r>
          </a:p>
          <a:p>
            <a:r>
              <a:rPr lang="en-US" dirty="0" smtClean="0"/>
              <a:t>CWID USB SCSI CD-ROM USB Device</a:t>
            </a:r>
          </a:p>
          <a:p>
            <a:r>
              <a:rPr lang="en-US" dirty="0" smtClean="0"/>
              <a:t>ZTE MMC Storage USB Device (</a:t>
            </a:r>
            <a:r>
              <a:rPr lang="en-US" dirty="0" err="1"/>
              <a:t>MicroSD</a:t>
            </a:r>
            <a:r>
              <a:rPr lang="en-US" dirty="0"/>
              <a:t> Card </a:t>
            </a:r>
            <a:r>
              <a:rPr lang="en-US" dirty="0" smtClean="0"/>
              <a:t>Reader)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After performing “Eject CD </a:t>
            </a:r>
            <a:r>
              <a:rPr lang="en-US" sz="2800" dirty="0"/>
              <a:t>D</a:t>
            </a:r>
            <a:r>
              <a:rPr lang="en-US" sz="2800" dirty="0" smtClean="0"/>
              <a:t>rive”:</a:t>
            </a:r>
          </a:p>
          <a:p>
            <a:r>
              <a:rPr lang="en-US" dirty="0" smtClean="0"/>
              <a:t>CD-ROM </a:t>
            </a:r>
            <a:r>
              <a:rPr lang="en-US" dirty="0"/>
              <a:t>(sometimes they come back!)</a:t>
            </a:r>
          </a:p>
          <a:p>
            <a:r>
              <a:rPr lang="en-US" dirty="0" err="1" smtClean="0"/>
              <a:t>MicroSD</a:t>
            </a:r>
            <a:r>
              <a:rPr lang="en-US" dirty="0" smtClean="0"/>
              <a:t> Card Reader</a:t>
            </a:r>
          </a:p>
          <a:p>
            <a:r>
              <a:rPr lang="en-US" dirty="0" smtClean="0"/>
              <a:t>Remote NDIS</a:t>
            </a:r>
            <a:r>
              <a:rPr lang="en-US" dirty="0"/>
              <a:t>*</a:t>
            </a:r>
            <a:r>
              <a:rPr lang="en-US" dirty="0" smtClean="0"/>
              <a:t> based Internet Sharing Device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i="1" dirty="0" smtClean="0"/>
              <a:t>NDIS </a:t>
            </a:r>
            <a:r>
              <a:rPr lang="en-US" sz="1800" i="1" dirty="0"/>
              <a:t>== </a:t>
            </a:r>
            <a:r>
              <a:rPr lang="en-US" sz="1800" i="1" dirty="0" smtClean="0"/>
              <a:t>Network </a:t>
            </a:r>
            <a:r>
              <a:rPr lang="en-US" sz="1800" i="1" dirty="0"/>
              <a:t>Driver Interface </a:t>
            </a:r>
            <a:r>
              <a:rPr lang="en-US" sz="1800" i="1" dirty="0" smtClean="0"/>
              <a:t>Specification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3200" dirty="0" smtClean="0"/>
              <a:t>No drivers required! (at least on Windows 7 ;)</a:t>
            </a:r>
            <a:endParaRPr lang="ru-RU" sz="3200" dirty="0"/>
          </a:p>
        </p:txBody>
      </p:sp>
      <p:sp>
        <p:nvSpPr>
          <p:cNvPr id="1295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6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7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8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9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0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1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2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3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4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5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6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7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8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9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0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1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2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3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4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5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6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7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8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9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0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1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2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3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4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5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6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7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8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9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0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2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3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4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5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6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7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8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9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0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1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2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3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4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5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6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7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8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9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0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NDIS adapter properties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ipconfig</a:t>
            </a:r>
            <a:endParaRPr lang="en-US" sz="2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Windows 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 Configuration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Ethernet adapter Local Area Connection: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Connection-specific DNS Suffix  . 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IPv4 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Address. . . . . . . . . . . : 192.168.0.182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Subnet Mask . . . . . . . . . . . : 255.255.255.0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Default Gateway . . . . . . . . . : 192.168.0.1</a:t>
            </a:r>
            <a:endParaRPr lang="ru-RU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3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speak with </a:t>
            </a:r>
            <a:r>
              <a:rPr lang="en-US" dirty="0"/>
              <a:t>MF823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1541" y="1268760"/>
            <a:ext cx="8390274" cy="51125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Results of ports </a:t>
            </a:r>
            <a:r>
              <a:rPr lang="en-US" dirty="0"/>
              <a:t>s</a:t>
            </a:r>
            <a:r>
              <a:rPr lang="en-US" dirty="0" smtClean="0"/>
              <a:t>can for 192.168.0.1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9"/>
          <a:stretch/>
        </p:blipFill>
        <p:spPr bwMode="auto">
          <a:xfrm>
            <a:off x="521927" y="2181885"/>
            <a:ext cx="8103321" cy="392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4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5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6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7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8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9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0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1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2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3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4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5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6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7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8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9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0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1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2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3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4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5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6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7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8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9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0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1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2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3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4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5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6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7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8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0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1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2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3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4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5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6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7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8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9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0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1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2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3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4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5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6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7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8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9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server on </a:t>
            </a:r>
            <a:r>
              <a:rPr lang="en-US" dirty="0"/>
              <a:t>192.168.0.1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1541" y="1268760"/>
            <a:ext cx="8390274" cy="511256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NB: Some </a:t>
            </a:r>
            <a:r>
              <a:rPr lang="en-US" dirty="0"/>
              <a:t>brand-customized firmware contains web-interface that relies on </a:t>
            </a:r>
            <a:r>
              <a:rPr lang="en-US" dirty="0" smtClean="0"/>
              <a:t>“</a:t>
            </a:r>
            <a:r>
              <a:rPr lang="en-US" dirty="0" err="1" smtClean="0"/>
              <a:t>GoForm</a:t>
            </a:r>
            <a:r>
              <a:rPr lang="en-US" dirty="0" smtClean="0"/>
              <a:t>” </a:t>
            </a:r>
            <a:r>
              <a:rPr lang="en-US" dirty="0"/>
              <a:t>handlers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1541" y="3944185"/>
            <a:ext cx="8390274" cy="1501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GET /index.html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HTTP/1.1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Host: 192.168.0.1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HTTP/1.1 404 Site or Page Not Found</a:t>
            </a:r>
          </a:p>
          <a:p>
            <a:endParaRPr lang="ru-RU" sz="2400" b="0" dirty="0" smtClean="0">
              <a:solidFill>
                <a:srgbClr val="9999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40" y="1298379"/>
            <a:ext cx="8390275" cy="2250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GET /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HTTP/1.1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Host: 192.168.0.1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HTTP/1.0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302 Redirect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Server: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GoAhead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-Webs/2.5.0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Location: http://192.168.0.1/index.html</a:t>
            </a:r>
          </a:p>
          <a:p>
            <a:endParaRPr lang="ru-RU" sz="2400" b="0" dirty="0" smtClean="0">
              <a:solidFill>
                <a:srgbClr val="999999"/>
              </a:solidFill>
            </a:endParaRPr>
          </a:p>
        </p:txBody>
      </p:sp>
      <p:sp>
        <p:nvSpPr>
          <p:cNvPr id="305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0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server Handlers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1541" y="1268760"/>
            <a:ext cx="8390274" cy="51125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Defined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UrlHandlers</a:t>
            </a:r>
            <a:r>
              <a:rPr lang="en-US" dirty="0" smtClean="0"/>
              <a:t>:</a:t>
            </a:r>
          </a:p>
          <a:p>
            <a:pPr marL="40005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goform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cgi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-bin</a:t>
            </a:r>
          </a:p>
          <a:p>
            <a:pPr marL="40005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/mmc2</a:t>
            </a:r>
          </a:p>
          <a:p>
            <a:pPr marL="40005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xmlclient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/post</a:t>
            </a:r>
          </a:p>
          <a:p>
            <a:pPr marL="40005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/client/backup</a:t>
            </a:r>
          </a:p>
          <a:p>
            <a:pPr marL="40005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nvramul.cgi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/>
              <a:t>Defined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GoForm</a:t>
            </a:r>
            <a:r>
              <a:rPr lang="en-US" dirty="0" smtClean="0"/>
              <a:t> handlers:</a:t>
            </a:r>
          </a:p>
          <a:p>
            <a:pPr marL="40005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goform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goform_get_cmd_process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goform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goform_set_cmd_process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goform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goform_process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goform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formTest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3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6191" bIns="32146"/>
          <a:lstStyle/>
          <a:p>
            <a:pPr marL="79249"/>
            <a:r>
              <a:rPr lang="en-US" dirty="0"/>
              <a:t>Authentication: </a:t>
            </a:r>
            <a:r>
              <a:rPr lang="en-US" i="1" dirty="0"/>
              <a:t>PC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6191" bIns="32146"/>
          <a:lstStyle/>
          <a:p>
            <a:r>
              <a:rPr lang="en-US" sz="2700" dirty="0"/>
              <a:t>Trusted Platform Module</a:t>
            </a:r>
          </a:p>
          <a:p>
            <a:endParaRPr lang="en-US" sz="2700" dirty="0"/>
          </a:p>
          <a:p>
            <a:endParaRPr lang="en-US" sz="2700" dirty="0"/>
          </a:p>
          <a:p>
            <a:r>
              <a:rPr lang="en-US" sz="2700" dirty="0"/>
              <a:t>Biometrics</a:t>
            </a:r>
          </a:p>
          <a:p>
            <a:endParaRPr lang="en-US" sz="2700" dirty="0"/>
          </a:p>
          <a:p>
            <a:endParaRPr lang="en-US" sz="2700" dirty="0"/>
          </a:p>
          <a:p>
            <a:r>
              <a:rPr lang="en-US" sz="2700" dirty="0" err="1"/>
              <a:t>SmartCard</a:t>
            </a:r>
            <a:r>
              <a:rPr lang="en-US" sz="2700" dirty="0"/>
              <a:t> + PIN</a:t>
            </a:r>
          </a:p>
          <a:p>
            <a:endParaRPr lang="en-US" sz="2700" dirty="0"/>
          </a:p>
          <a:p>
            <a:endParaRPr lang="en-US" sz="2700" dirty="0"/>
          </a:p>
          <a:p>
            <a:r>
              <a:rPr lang="en-US" sz="2700" dirty="0"/>
              <a:t>Password/Passphrase</a:t>
            </a: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2" y="1041797"/>
            <a:ext cx="1491258" cy="11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7" y="5229820"/>
            <a:ext cx="17859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64" y="2326556"/>
            <a:ext cx="1009055" cy="135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104">
            <a:off x="6442769" y="3572247"/>
            <a:ext cx="2178844" cy="1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688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89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90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91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92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93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94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95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96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97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98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99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00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01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02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03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04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05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06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07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08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09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10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11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12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13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14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15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16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17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18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19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20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21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22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23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24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25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26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27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28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29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30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31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32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33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34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35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36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37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38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39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40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41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42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43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1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diagnostics info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1541" y="1268760"/>
            <a:ext cx="8390274" cy="511256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http://192.168.0.1/goform/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goform_get_cmd_process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device_diagnostics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Returns:</a:t>
            </a:r>
            <a:endParaRPr lang="en-US" sz="2800" dirty="0"/>
          </a:p>
          <a:p>
            <a:pPr marL="0" indent="0">
              <a:buNone/>
              <a:tabLst>
                <a:tab pos="3043238" algn="l"/>
                <a:tab pos="5921375" algn="l"/>
              </a:tabLst>
            </a:pPr>
            <a:r>
              <a:rPr lang="en-US" sz="2000" dirty="0" err="1" smtClean="0"/>
              <a:t>productName</a:t>
            </a:r>
            <a:r>
              <a:rPr lang="en-US" sz="2000" dirty="0" smtClean="0"/>
              <a:t>	</a:t>
            </a:r>
            <a:r>
              <a:rPr lang="en-US" sz="2000" dirty="0" err="1" smtClean="0"/>
              <a:t>softwareVersion</a:t>
            </a:r>
            <a:r>
              <a:rPr lang="en-US" sz="2000" dirty="0" smtClean="0"/>
              <a:t>	</a:t>
            </a:r>
            <a:r>
              <a:rPr lang="en-US" sz="2000" dirty="0" err="1" smtClean="0"/>
              <a:t>modemVersion</a:t>
            </a:r>
            <a:endParaRPr lang="en-US" sz="2000" dirty="0" smtClean="0"/>
          </a:p>
          <a:p>
            <a:pPr marL="0" indent="0">
              <a:buNone/>
              <a:tabLst>
                <a:tab pos="3043238" algn="l"/>
                <a:tab pos="5921375" algn="l"/>
              </a:tabLst>
            </a:pPr>
            <a:r>
              <a:rPr lang="en-US" sz="2000" dirty="0" err="1" smtClean="0"/>
              <a:t>routerVersion</a:t>
            </a:r>
            <a:r>
              <a:rPr lang="en-US" sz="2000" dirty="0" smtClean="0"/>
              <a:t>	</a:t>
            </a:r>
            <a:r>
              <a:rPr lang="en-US" sz="2000" dirty="0" err="1" smtClean="0"/>
              <a:t>webUiVersion</a:t>
            </a:r>
            <a:r>
              <a:rPr lang="en-US" sz="2000" dirty="0" smtClean="0"/>
              <a:t>	</a:t>
            </a:r>
            <a:r>
              <a:rPr lang="en-US" sz="2000" dirty="0" err="1" smtClean="0"/>
              <a:t>hardwareVersion</a:t>
            </a:r>
            <a:endParaRPr lang="en-US" sz="2000" dirty="0" smtClean="0"/>
          </a:p>
          <a:p>
            <a:pPr marL="0" indent="0">
              <a:buNone/>
              <a:tabLst>
                <a:tab pos="3043238" algn="l"/>
                <a:tab pos="5921375" algn="l"/>
              </a:tabLst>
            </a:pPr>
            <a:r>
              <a:rPr lang="en-US" sz="2000" dirty="0" err="1" smtClean="0"/>
              <a:t>serialNumber</a:t>
            </a:r>
            <a:r>
              <a:rPr lang="en-US" sz="2000" dirty="0" smtClean="0"/>
              <a:t>	</a:t>
            </a:r>
            <a:r>
              <a:rPr lang="en-US" sz="2000" dirty="0" err="1" smtClean="0"/>
              <a:t>simSerialNumber</a:t>
            </a:r>
            <a:r>
              <a:rPr lang="en-US" sz="2000" dirty="0" smtClean="0"/>
              <a:t>	</a:t>
            </a:r>
            <a:r>
              <a:rPr lang="en-US" sz="2000" dirty="0" err="1" smtClean="0"/>
              <a:t>simMsisdn</a:t>
            </a:r>
            <a:endParaRPr lang="en-US" sz="2000" dirty="0"/>
          </a:p>
          <a:p>
            <a:pPr marL="0" indent="0">
              <a:buNone/>
              <a:tabLst>
                <a:tab pos="3043238" algn="l"/>
                <a:tab pos="5921375" algn="l"/>
              </a:tabLst>
            </a:pPr>
            <a:r>
              <a:rPr lang="en-US" sz="2000" dirty="0" err="1" smtClean="0"/>
              <a:t>deviceImei</a:t>
            </a:r>
            <a:r>
              <a:rPr lang="en-US" sz="2000" dirty="0" smtClean="0"/>
              <a:t>	</a:t>
            </a:r>
            <a:r>
              <a:rPr lang="en-US" sz="2000" dirty="0" err="1" smtClean="0"/>
              <a:t>simImsi</a:t>
            </a:r>
            <a:r>
              <a:rPr lang="en-US" sz="2000" dirty="0" smtClean="0"/>
              <a:t>	</a:t>
            </a:r>
            <a:r>
              <a:rPr lang="en-US" sz="2000" dirty="0" err="1" smtClean="0"/>
              <a:t>simStatus</a:t>
            </a:r>
            <a:endParaRPr lang="en-US" sz="2000" dirty="0"/>
          </a:p>
          <a:p>
            <a:pPr marL="0" indent="0">
              <a:buNone/>
              <a:tabLst>
                <a:tab pos="3043238" algn="l"/>
                <a:tab pos="5921375" algn="l"/>
              </a:tabLst>
            </a:pPr>
            <a:r>
              <a:rPr lang="en-US" sz="2000" dirty="0" err="1" smtClean="0"/>
              <a:t>sdCardAvailable</a:t>
            </a:r>
            <a:r>
              <a:rPr lang="en-US" sz="2000" dirty="0" smtClean="0"/>
              <a:t>	</a:t>
            </a:r>
            <a:r>
              <a:rPr lang="en-US" sz="2000" dirty="0" err="1" smtClean="0"/>
              <a:t>sdCardTotalMemory</a:t>
            </a:r>
            <a:r>
              <a:rPr lang="en-US" sz="2000" dirty="0" smtClean="0"/>
              <a:t>	</a:t>
            </a:r>
            <a:r>
              <a:rPr lang="en-US" sz="2000" dirty="0" err="1" smtClean="0"/>
              <a:t>sdCardUsedMemory</a:t>
            </a:r>
            <a:endParaRPr lang="en-US" sz="2000" dirty="0"/>
          </a:p>
          <a:p>
            <a:pPr marL="0" indent="0">
              <a:buNone/>
              <a:tabLst>
                <a:tab pos="3043238" algn="l"/>
                <a:tab pos="5921375" algn="l"/>
              </a:tabLst>
            </a:pPr>
            <a:r>
              <a:rPr lang="en-US" sz="2000" dirty="0" err="1" smtClean="0"/>
              <a:t>currentConnectedUsers</a:t>
            </a:r>
            <a:r>
              <a:rPr lang="en-US" sz="2000" dirty="0" smtClean="0"/>
              <a:t>	</a:t>
            </a:r>
            <a:r>
              <a:rPr lang="en-US" sz="2000" dirty="0" err="1" smtClean="0"/>
              <a:t>maxConnectedUsers</a:t>
            </a:r>
            <a:r>
              <a:rPr lang="en-US" sz="2000" dirty="0" smtClean="0"/>
              <a:t>	</a:t>
            </a:r>
            <a:r>
              <a:rPr lang="en-US" sz="2000" dirty="0" err="1" smtClean="0"/>
              <a:t>timeSinceStartup</a:t>
            </a:r>
            <a:endParaRPr lang="en-US" sz="2000" dirty="0" smtClean="0"/>
          </a:p>
        </p:txBody>
      </p:sp>
      <p:sp>
        <p:nvSpPr>
          <p:cNvPr id="303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to </a:t>
            </a:r>
            <a:r>
              <a:rPr lang="en-US" dirty="0" smtClean="0"/>
              <a:t>Download (FACTORY) mode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1541" y="1268760"/>
            <a:ext cx="8390274" cy="511256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http://192.168.0.1/goform/goform_process?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goformId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MODE_SWITCH&amp;switchCmd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=FACTORY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New devices appears:</a:t>
            </a:r>
          </a:p>
          <a:p>
            <a:r>
              <a:rPr lang="en-US" dirty="0" smtClean="0"/>
              <a:t>ZTE Diagnostics Interface (COM</a:t>
            </a:r>
            <a:r>
              <a:rPr lang="en-US" b="1" baseline="-25000" dirty="0" smtClean="0"/>
              <a:t>X</a:t>
            </a:r>
            <a:r>
              <a:rPr lang="en-US" dirty="0" smtClean="0"/>
              <a:t>)</a:t>
            </a:r>
          </a:p>
          <a:p>
            <a:r>
              <a:rPr lang="en-US" dirty="0" smtClean="0"/>
              <a:t>ZTE NMEA Device (COM</a:t>
            </a:r>
            <a:r>
              <a:rPr lang="en-US" b="1" baseline="-25000" dirty="0" smtClean="0"/>
              <a:t>Y</a:t>
            </a:r>
            <a:r>
              <a:rPr lang="en-US" dirty="0" smtClean="0"/>
              <a:t>)</a:t>
            </a:r>
          </a:p>
          <a:p>
            <a:r>
              <a:rPr lang="en-US" dirty="0" smtClean="0"/>
              <a:t>ZTE Proprietary USB Modem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NB: Send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AT+ZCDRUN=F</a:t>
            </a:r>
            <a:r>
              <a:rPr lang="en-US" dirty="0" smtClean="0"/>
              <a:t> to COM-port associated with</a:t>
            </a:r>
            <a:br>
              <a:rPr lang="en-US" dirty="0" smtClean="0"/>
            </a:br>
            <a:r>
              <a:rPr lang="en-US" dirty="0" smtClean="0"/>
              <a:t>“ZTE NMEA Device”</a:t>
            </a:r>
            <a:r>
              <a:rPr lang="ru-RU" dirty="0" smtClean="0"/>
              <a:t>  </a:t>
            </a:r>
            <a:r>
              <a:rPr lang="en-US" dirty="0" smtClean="0"/>
              <a:t>to return from Download mode</a:t>
            </a:r>
          </a:p>
        </p:txBody>
      </p:sp>
      <p:sp>
        <p:nvSpPr>
          <p:cNvPr id="303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telnetd</a:t>
            </a:r>
            <a:r>
              <a:rPr lang="en-US" dirty="0" smtClean="0"/>
              <a:t> on </a:t>
            </a:r>
            <a:r>
              <a:rPr lang="en-US" dirty="0"/>
              <a:t>192.168.0.1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1541" y="1268760"/>
            <a:ext cx="8390274" cy="5112568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OpenEmbedded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 9615-cdp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msm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20130729 9615-cdp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9615-cdp login: root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Password: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zte9x15</a:t>
            </a:r>
            <a:endParaRPr lang="ru-RU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root@9615-cdp:~# id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uid=0(root) gid=0(root) groups=0(root)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3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540" y="462158"/>
            <a:ext cx="8390275" cy="810090"/>
          </a:xfrm>
        </p:spPr>
        <p:txBody>
          <a:bodyPr/>
          <a:lstStyle/>
          <a:p>
            <a:r>
              <a:rPr lang="en-US" dirty="0" smtClean="0"/>
              <a:t>root is good!</a:t>
            </a:r>
            <a:endParaRPr lang="ru-RU" dirty="0"/>
          </a:p>
        </p:txBody>
      </p:sp>
      <p:sp>
        <p:nvSpPr>
          <p:cNvPr id="25" name="Объект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Full-featured ARM-based Linux</a:t>
            </a:r>
          </a:p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busybox</a:t>
            </a:r>
            <a:r>
              <a:rPr lang="en-US" dirty="0" smtClean="0"/>
              <a:t> apps (e.g.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 smtClean="0"/>
              <a:t> and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netstat</a:t>
            </a:r>
            <a:r>
              <a:rPr lang="en-US" dirty="0" smtClean="0"/>
              <a:t>)</a:t>
            </a:r>
          </a:p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iptables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tcpdump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gdbserver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CD </a:t>
            </a:r>
            <a:r>
              <a:rPr lang="en-US" dirty="0"/>
              <a:t>image </a:t>
            </a:r>
            <a:r>
              <a:rPr lang="en-US" dirty="0" smtClean="0"/>
              <a:t>at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zte_web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/ZTEMODEM.ISO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HTTP server root at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zte_web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/web/*</a:t>
            </a:r>
          </a:p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auto_apn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</a:p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zte_log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11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2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3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4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5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6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7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8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9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0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1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2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3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4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5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6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7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8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9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0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1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2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3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4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5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6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7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8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9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0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1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2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3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4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5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6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7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8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9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0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1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2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3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4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5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6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7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8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9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0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1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2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3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4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5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6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540" y="462158"/>
            <a:ext cx="8390275" cy="810090"/>
          </a:xfrm>
        </p:spPr>
        <p:txBody>
          <a:bodyPr/>
          <a:lstStyle/>
          <a:p>
            <a:r>
              <a:rPr lang="en-US" dirty="0" smtClean="0"/>
              <a:t>What is actually under your control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16" y="997970"/>
            <a:ext cx="4713666" cy="2601944"/>
          </a:xfrm>
        </p:spPr>
      </p:pic>
      <p:pic>
        <p:nvPicPr>
          <p:cNvPr id="3074" name="Picture 2" descr="https://encrypted-tbn1.gstatic.com/images?q=tbn:ANd9GcShDTB8DCUZgDkzZV7LE5sIWi2KYXslOYXj8Q6mB9DN4EPPgR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90" y="1181680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dn.barcodesinc.com/images/models/lg/Getac/v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9" y="3701130"/>
            <a:ext cx="3201580" cy="273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войная стрелка влево/вправо 3"/>
          <p:cNvSpPr/>
          <p:nvPr/>
        </p:nvSpPr>
        <p:spPr>
          <a:xfrm>
            <a:off x="5732062" y="2230346"/>
            <a:ext cx="843542" cy="390024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лево/вправо 4"/>
          <p:cNvSpPr/>
          <p:nvPr/>
        </p:nvSpPr>
        <p:spPr>
          <a:xfrm rot="5400000">
            <a:off x="7458309" y="3681901"/>
            <a:ext cx="752171" cy="377575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5400000">
            <a:off x="2646922" y="3035040"/>
            <a:ext cx="752171" cy="377575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4" name="Picture 12" descr="https://encrypted-tbn3.gstatic.com/images?q=tbn:ANd9GcRuowK6_x3KNsUheo8s4KpNfLOE7uSiuy7EPcnxOdNr5zvgCLT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r="10038"/>
          <a:stretch/>
        </p:blipFill>
        <p:spPr bwMode="auto">
          <a:xfrm>
            <a:off x="6657492" y="4339989"/>
            <a:ext cx="2355395" cy="213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22878" y="997970"/>
            <a:ext cx="3394122" cy="5480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0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1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2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3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4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5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6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7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8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9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0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1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2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3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4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5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6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7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8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9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0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1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2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3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4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5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6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7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8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0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1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2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3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4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5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6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7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8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9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0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1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2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3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4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5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6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7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8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9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0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1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2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3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4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5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540" y="462158"/>
            <a:ext cx="8390275" cy="810090"/>
          </a:xfrm>
        </p:spPr>
        <p:txBody>
          <a:bodyPr/>
          <a:lstStyle/>
          <a:p>
            <a:r>
              <a:rPr lang="en-US" dirty="0" smtClean="0"/>
              <a:t>What is actually under your control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16" y="997970"/>
            <a:ext cx="4713666" cy="2601944"/>
          </a:xfrm>
        </p:spPr>
      </p:pic>
      <p:pic>
        <p:nvPicPr>
          <p:cNvPr id="3074" name="Picture 2" descr="https://encrypted-tbn1.gstatic.com/images?q=tbn:ANd9GcShDTB8DCUZgDkzZV7LE5sIWi2KYXslOYXj8Q6mB9DN4EPPgR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90" y="1181680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dn.barcodesinc.com/images/models/lg/Getac/v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9" y="3701130"/>
            <a:ext cx="3201580" cy="273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 rot="5400000">
            <a:off x="7458309" y="3681901"/>
            <a:ext cx="752171" cy="377575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5400000">
            <a:off x="2646922" y="3035040"/>
            <a:ext cx="752171" cy="377575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4" name="Picture 12" descr="https://encrypted-tbn3.gstatic.com/images?q=tbn:ANd9GcRuowK6_x3KNsUheo8s4KpNfLOE7uSiuy7EPcnxOdNr5zvgCLT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r="10038"/>
          <a:stretch/>
        </p:blipFill>
        <p:spPr bwMode="auto">
          <a:xfrm>
            <a:off x="6657492" y="4339989"/>
            <a:ext cx="2355395" cy="213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1473956" y="1272248"/>
            <a:ext cx="4012442" cy="222235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525157" y="1272248"/>
            <a:ext cx="3961241" cy="22140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Двойная стрелка влево/вправо 50"/>
          <p:cNvSpPr/>
          <p:nvPr/>
        </p:nvSpPr>
        <p:spPr>
          <a:xfrm>
            <a:off x="5732062" y="2230346"/>
            <a:ext cx="843542" cy="390024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622878" y="997970"/>
            <a:ext cx="3394122" cy="5480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0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1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2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3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4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5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6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7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8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9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0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1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2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3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4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5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6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7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8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9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0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1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2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3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4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5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6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7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8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9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0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1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2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3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4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5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6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7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8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9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0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1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2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3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4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5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6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7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8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9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0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1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2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3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4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5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540" y="462158"/>
            <a:ext cx="8390275" cy="810090"/>
          </a:xfrm>
        </p:spPr>
        <p:txBody>
          <a:bodyPr/>
          <a:lstStyle/>
          <a:p>
            <a:r>
              <a:rPr lang="en-US" dirty="0" smtClean="0"/>
              <a:t>What are the treats?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02" y="2966353"/>
            <a:ext cx="3111334" cy="1717456"/>
          </a:xfrm>
        </p:spPr>
      </p:pic>
      <p:grpSp>
        <p:nvGrpSpPr>
          <p:cNvPr id="12" name="Группа 11"/>
          <p:cNvGrpSpPr/>
          <p:nvPr/>
        </p:nvGrpSpPr>
        <p:grpSpPr>
          <a:xfrm>
            <a:off x="699619" y="1792596"/>
            <a:ext cx="2453370" cy="1234662"/>
            <a:chOff x="617731" y="1346852"/>
            <a:chExt cx="2453370" cy="1234662"/>
          </a:xfrm>
        </p:grpSpPr>
        <p:sp>
          <p:nvSpPr>
            <p:cNvPr id="11" name="Овал 10"/>
            <p:cNvSpPr/>
            <p:nvPr/>
          </p:nvSpPr>
          <p:spPr>
            <a:xfrm>
              <a:off x="617731" y="1346852"/>
              <a:ext cx="2453370" cy="123466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4274" y="1490611"/>
              <a:ext cx="2088107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ctr"/>
              <a:r>
                <a:rPr lang="en-US" sz="2400" dirty="0"/>
                <a:t>controls </a:t>
              </a:r>
              <a:r>
                <a:rPr lang="en-US" sz="2400" dirty="0" smtClean="0"/>
                <a:t>all</a:t>
              </a:r>
              <a:br>
                <a:rPr lang="en-US" sz="2400" dirty="0" smtClean="0"/>
              </a:br>
              <a:r>
                <a:rPr lang="en-US" sz="2400" dirty="0" smtClean="0"/>
                <a:t>external traffic</a:t>
              </a:r>
              <a:endParaRPr lang="ru-RU" sz="2400" b="0" dirty="0" smtClean="0">
                <a:solidFill>
                  <a:srgbClr val="999999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422841" y="1344848"/>
            <a:ext cx="2453370" cy="1234662"/>
            <a:chOff x="3422841" y="1344848"/>
            <a:chExt cx="2453370" cy="1234662"/>
          </a:xfrm>
        </p:grpSpPr>
        <p:sp>
          <p:nvSpPr>
            <p:cNvPr id="43" name="Овал 42"/>
            <p:cNvSpPr/>
            <p:nvPr/>
          </p:nvSpPr>
          <p:spPr>
            <a:xfrm>
              <a:off x="3422841" y="1344848"/>
              <a:ext cx="2453370" cy="123466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05473" y="1491331"/>
              <a:ext cx="2088107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ctr"/>
              <a:r>
                <a:rPr lang="en-US" sz="2400" dirty="0" smtClean="0"/>
                <a:t>log all</a:t>
              </a:r>
              <a:br>
                <a:rPr lang="en-US" sz="2400" dirty="0" smtClean="0"/>
              </a:br>
              <a:r>
                <a:rPr lang="en-US" sz="2400" dirty="0" smtClean="0"/>
                <a:t>internet activity</a:t>
              </a:r>
              <a:endParaRPr lang="ru-RU" sz="2400" b="0" dirty="0" smtClean="0">
                <a:solidFill>
                  <a:srgbClr val="999999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095716" y="1829814"/>
            <a:ext cx="2453370" cy="1234662"/>
            <a:chOff x="6341380" y="1365782"/>
            <a:chExt cx="2453370" cy="1234662"/>
          </a:xfrm>
        </p:grpSpPr>
        <p:sp>
          <p:nvSpPr>
            <p:cNvPr id="44" name="Овал 43"/>
            <p:cNvSpPr/>
            <p:nvPr/>
          </p:nvSpPr>
          <p:spPr>
            <a:xfrm>
              <a:off x="6341380" y="1365782"/>
              <a:ext cx="2453370" cy="123466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12446" y="1528089"/>
              <a:ext cx="2088107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ctr"/>
              <a:r>
                <a:rPr lang="en-US" sz="2400" dirty="0"/>
                <a:t>r</a:t>
              </a:r>
              <a:r>
                <a:rPr lang="en-US" sz="2400" dirty="0" smtClean="0"/>
                <a:t>eplicate all</a:t>
              </a:r>
              <a:br>
                <a:rPr lang="en-US" sz="2400" dirty="0" smtClean="0"/>
              </a:br>
              <a:r>
                <a:rPr lang="en-US" sz="2400" dirty="0" smtClean="0"/>
                <a:t>internet activity</a:t>
              </a:r>
              <a:endParaRPr lang="ru-RU" sz="2400" b="0" dirty="0" smtClean="0">
                <a:solidFill>
                  <a:srgbClr val="999999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956062" y="4913747"/>
            <a:ext cx="2453370" cy="1541641"/>
            <a:chOff x="1808327" y="5022931"/>
            <a:chExt cx="2453370" cy="1541641"/>
          </a:xfrm>
        </p:grpSpPr>
        <p:sp>
          <p:nvSpPr>
            <p:cNvPr id="47" name="Овал 46"/>
            <p:cNvSpPr/>
            <p:nvPr/>
          </p:nvSpPr>
          <p:spPr>
            <a:xfrm>
              <a:off x="1808327" y="5022931"/>
              <a:ext cx="2453370" cy="154164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27048" y="5215639"/>
              <a:ext cx="2088107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ctr"/>
              <a:r>
                <a:rPr lang="en-US" sz="2400" dirty="0" err="1" smtClean="0"/>
                <a:t>WiFi</a:t>
              </a:r>
              <a:r>
                <a:rPr lang="en-US" sz="2400" dirty="0" smtClean="0"/>
                <a:t>-enabled?</a:t>
              </a:r>
              <a:br>
                <a:rPr lang="en-US" sz="2400" dirty="0" smtClean="0"/>
              </a:br>
              <a:r>
                <a:rPr lang="en-US" sz="2400" dirty="0" smtClean="0"/>
                <a:t>access to</a:t>
              </a:r>
              <a:br>
                <a:rPr lang="en-US" sz="2400" dirty="0" smtClean="0"/>
              </a:br>
              <a:r>
                <a:rPr lang="en-US" sz="2400" dirty="0" smtClean="0"/>
                <a:t>local </a:t>
              </a:r>
              <a:r>
                <a:rPr lang="en-US" sz="2400" dirty="0" err="1" smtClean="0"/>
                <a:t>WiFi</a:t>
              </a:r>
              <a:endParaRPr lang="ru-RU" sz="2400" b="0" dirty="0" smtClean="0">
                <a:solidFill>
                  <a:srgbClr val="999999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817380" y="4913745"/>
            <a:ext cx="2453370" cy="1541641"/>
            <a:chOff x="5095261" y="5022930"/>
            <a:chExt cx="2453370" cy="1541641"/>
          </a:xfrm>
        </p:grpSpPr>
        <p:sp>
          <p:nvSpPr>
            <p:cNvPr id="48" name="Овал 47"/>
            <p:cNvSpPr/>
            <p:nvPr/>
          </p:nvSpPr>
          <p:spPr>
            <a:xfrm>
              <a:off x="5095261" y="5022930"/>
              <a:ext cx="2453370" cy="154164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77893" y="5183063"/>
              <a:ext cx="2088107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ctr"/>
              <a:r>
                <a:rPr lang="en-US" sz="2400" dirty="0" smtClean="0"/>
                <a:t>GPS-enabled?</a:t>
              </a:r>
              <a:br>
                <a:rPr lang="en-US" sz="2400" dirty="0" smtClean="0"/>
              </a:br>
              <a:r>
                <a:rPr lang="en-US" sz="2400" dirty="0" smtClean="0"/>
                <a:t>store/report</a:t>
              </a:r>
              <a:br>
                <a:rPr lang="en-US" sz="2400" dirty="0" smtClean="0"/>
              </a:br>
              <a:r>
                <a:rPr lang="en-US" sz="2400" dirty="0" smtClean="0"/>
                <a:t>GPS location</a:t>
              </a:r>
              <a:endParaRPr lang="ru-RU" sz="2400" b="0" dirty="0" smtClean="0">
                <a:solidFill>
                  <a:srgbClr val="999999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31540" y="3367259"/>
            <a:ext cx="2453370" cy="1260524"/>
            <a:chOff x="295210" y="2837649"/>
            <a:chExt cx="2453370" cy="1394793"/>
          </a:xfrm>
        </p:grpSpPr>
        <p:sp>
          <p:nvSpPr>
            <p:cNvPr id="46" name="Овал 45"/>
            <p:cNvSpPr/>
            <p:nvPr/>
          </p:nvSpPr>
          <p:spPr>
            <a:xfrm>
              <a:off x="295210" y="2837649"/>
              <a:ext cx="2453370" cy="139479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482" y="3077845"/>
              <a:ext cx="2306827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ctr"/>
              <a:r>
                <a:rPr lang="en-US" sz="2400" dirty="0" smtClean="0"/>
                <a:t>under remote</a:t>
              </a:r>
              <a:br>
                <a:rPr lang="en-US" sz="2400" dirty="0" smtClean="0"/>
              </a:br>
              <a:r>
                <a:rPr lang="en-US" sz="2400" dirty="0" smtClean="0"/>
                <a:t>management</a:t>
              </a:r>
              <a:endParaRPr lang="ru-RU" sz="2400" b="0" dirty="0" smtClean="0">
                <a:solidFill>
                  <a:srgbClr val="999999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68445" y="3367259"/>
            <a:ext cx="2453370" cy="1234662"/>
            <a:chOff x="6583815" y="3093317"/>
            <a:chExt cx="2453370" cy="1234662"/>
          </a:xfrm>
        </p:grpSpPr>
        <p:sp>
          <p:nvSpPr>
            <p:cNvPr id="45" name="Овал 44"/>
            <p:cNvSpPr/>
            <p:nvPr/>
          </p:nvSpPr>
          <p:spPr>
            <a:xfrm>
              <a:off x="6583815" y="3093317"/>
              <a:ext cx="2453370" cy="123466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25336" y="3226152"/>
              <a:ext cx="2306827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ctr"/>
              <a:r>
                <a:rPr lang="en-US" sz="2400" dirty="0" smtClean="0"/>
                <a:t>access to</a:t>
              </a:r>
              <a:br>
                <a:rPr lang="en-US" sz="2400" dirty="0" smtClean="0"/>
              </a:br>
              <a:r>
                <a:rPr lang="en-US" sz="2400" dirty="0" smtClean="0"/>
                <a:t>local network?</a:t>
              </a:r>
              <a:endParaRPr lang="ru-RU" sz="2400" b="0" dirty="0" smtClean="0">
                <a:solidFill>
                  <a:srgbClr val="999999"/>
                </a:solidFill>
              </a:endParaRPr>
            </a:p>
          </p:txBody>
        </p:sp>
      </p:grpSp>
      <p:sp>
        <p:nvSpPr>
          <p:cNvPr id="324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0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1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2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3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4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5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6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7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9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0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1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2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3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4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5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6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7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9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0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540" y="462158"/>
            <a:ext cx="8390275" cy="810090"/>
          </a:xfrm>
        </p:spPr>
        <p:txBody>
          <a:bodyPr/>
          <a:lstStyle/>
          <a:p>
            <a:r>
              <a:rPr lang="en-US" dirty="0" smtClean="0"/>
              <a:t>My favorite Modem ;)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2" y="1670276"/>
            <a:ext cx="8728266" cy="416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9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0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1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2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3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4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5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6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7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8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9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0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1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2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3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4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5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6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7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8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9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0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1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2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3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4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5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6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7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8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9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0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1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2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3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4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6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7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8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9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0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1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2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3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4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5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6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7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8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9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0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1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2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3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4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Dmitry </a:t>
            </a:r>
            <a:r>
              <a:rPr lang="en-US" dirty="0" err="1"/>
              <a:t>Sklyarov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DSklyarov@ptsecurity.com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Head of Reverse Engineering Department</a:t>
            </a:r>
            <a:endParaRPr lang="ru-RU" dirty="0"/>
          </a:p>
          <a:p>
            <a:r>
              <a:rPr lang="en-US" dirty="0"/>
              <a:t>Positive Technologies</a:t>
            </a:r>
            <a:endParaRPr lang="ru-RU" dirty="0"/>
          </a:p>
        </p:txBody>
      </p:sp>
      <p:sp>
        <p:nvSpPr>
          <p:cNvPr id="304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1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2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9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6191" bIns="32146"/>
          <a:lstStyle/>
          <a:p>
            <a:pPr marL="79249"/>
            <a:r>
              <a:rPr lang="en-US" dirty="0"/>
              <a:t>Authentication: </a:t>
            </a:r>
            <a:r>
              <a:rPr lang="en-US" i="1" dirty="0"/>
              <a:t>Smartphone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6191" bIns="32146"/>
          <a:lstStyle/>
          <a:p>
            <a:r>
              <a:rPr lang="en-US" sz="2700" dirty="0"/>
              <a:t>Trusted Platform Module</a:t>
            </a:r>
          </a:p>
          <a:p>
            <a:endParaRPr lang="en-US" sz="2700" dirty="0"/>
          </a:p>
          <a:p>
            <a:endParaRPr lang="en-US" sz="2700" dirty="0"/>
          </a:p>
          <a:p>
            <a:r>
              <a:rPr lang="en-US" sz="2700" dirty="0"/>
              <a:t>Biometrics</a:t>
            </a:r>
          </a:p>
          <a:p>
            <a:endParaRPr lang="en-US" sz="2700" dirty="0"/>
          </a:p>
          <a:p>
            <a:endParaRPr lang="en-US" sz="2700" dirty="0"/>
          </a:p>
          <a:p>
            <a:r>
              <a:rPr lang="en-US" sz="2700" dirty="0" err="1"/>
              <a:t>SmartCard</a:t>
            </a:r>
            <a:r>
              <a:rPr lang="en-US" sz="2700" dirty="0"/>
              <a:t> + PIN</a:t>
            </a:r>
          </a:p>
          <a:p>
            <a:endParaRPr lang="en-US" sz="2700" dirty="0"/>
          </a:p>
          <a:p>
            <a:endParaRPr lang="en-US" sz="2700" dirty="0"/>
          </a:p>
          <a:p>
            <a:r>
              <a:rPr lang="en-US" sz="2700" dirty="0"/>
              <a:t>Password/Passphrase</a:t>
            </a:r>
          </a:p>
        </p:txBody>
      </p:sp>
      <p:pic>
        <p:nvPicPr>
          <p:cNvPr id="1945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2" y="1041797"/>
            <a:ext cx="1491258" cy="11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7" y="5229820"/>
            <a:ext cx="17859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70000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64" y="2326556"/>
            <a:ext cx="1009055" cy="135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70000"/>
                  </a:schemeClr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104">
            <a:off x="6442769" y="3572247"/>
            <a:ext cx="2178844" cy="1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6965156" y="1040681"/>
            <a:ext cx="1143000" cy="1143000"/>
            <a:chOff x="0" y="0"/>
            <a:chExt cx="1024" cy="1024"/>
          </a:xfrm>
        </p:grpSpPr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0" y="0"/>
              <a:ext cx="1023" cy="1023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023" cy="1023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6965157" y="2434829"/>
            <a:ext cx="1141884" cy="1141884"/>
            <a:chOff x="0" y="0"/>
            <a:chExt cx="1023" cy="1023"/>
          </a:xfrm>
        </p:grpSpPr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0" y="0"/>
              <a:ext cx="1023" cy="1023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023" cy="1023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6750844" y="3667125"/>
            <a:ext cx="1571625" cy="1571625"/>
            <a:chOff x="0" y="0"/>
            <a:chExt cx="1408" cy="1408"/>
          </a:xfrm>
        </p:grpSpPr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0" y="0"/>
              <a:ext cx="1407" cy="1407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408" cy="1408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 bwMode="auto">
          <a:xfrm flipH="1">
            <a:off x="1699558" y="1799332"/>
            <a:ext cx="2987207" cy="3132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 flipH="1">
            <a:off x="788208" y="1517059"/>
            <a:ext cx="38985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 bwMode="auto">
          <a:xfrm flipH="1">
            <a:off x="788208" y="3035978"/>
            <a:ext cx="1721441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 bwMode="auto">
          <a:xfrm flipH="1">
            <a:off x="788208" y="4478696"/>
            <a:ext cx="273405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725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26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27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28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29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30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31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32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33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34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35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36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37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38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39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40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41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42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43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44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45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46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47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48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49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50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51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52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53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54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55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56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57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58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59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60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61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62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63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64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65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66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67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68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69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70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71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72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73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74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75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76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77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78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79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80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6191" bIns="32146"/>
          <a:lstStyle/>
          <a:p>
            <a:pPr marL="79249"/>
            <a:r>
              <a:rPr lang="en-US" dirty="0"/>
              <a:t>Authentication: </a:t>
            </a:r>
            <a:r>
              <a:rPr lang="en-US" i="1" dirty="0"/>
              <a:t>Smartphone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1" y="1276945"/>
            <a:ext cx="2863081" cy="429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/>
          </p:cNvSpPr>
          <p:nvPr/>
        </p:nvSpPr>
        <p:spPr bwMode="auto">
          <a:xfrm>
            <a:off x="3664521" y="2277070"/>
            <a:ext cx="5473898" cy="287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6191" bIns="0"/>
          <a:lstStyle/>
          <a:p>
            <a:pPr algn="ctr"/>
            <a:r>
              <a:rPr lang="en-US" sz="2800" dirty="0">
                <a:cs typeface="Arial" charset="0"/>
                <a:sym typeface="Arial" charset="0"/>
              </a:rPr>
              <a:t>Password is the only option</a:t>
            </a:r>
            <a:r>
              <a:rPr lang="ru-RU" sz="2800" dirty="0">
                <a:cs typeface="Arial" charset="0"/>
                <a:sym typeface="Arial" charset="0"/>
              </a:rPr>
              <a:t/>
            </a:r>
            <a:br>
              <a:rPr lang="ru-RU" sz="2800" dirty="0">
                <a:cs typeface="Arial" charset="0"/>
                <a:sym typeface="Arial" charset="0"/>
              </a:rPr>
            </a:br>
            <a:r>
              <a:rPr lang="en-US" sz="2800" dirty="0">
                <a:cs typeface="Arial" charset="0"/>
                <a:sym typeface="Arial" charset="0"/>
              </a:rPr>
              <a:t>on the smartphones</a:t>
            </a:r>
          </a:p>
          <a:p>
            <a:pPr algn="ctr"/>
            <a:endParaRPr lang="en-US" sz="2800" dirty="0">
              <a:cs typeface="Arial" charset="0"/>
              <a:sym typeface="Arial" charset="0"/>
            </a:endParaRPr>
          </a:p>
          <a:p>
            <a:pPr algn="ctr"/>
            <a:r>
              <a:rPr lang="en-US" sz="2800" dirty="0">
                <a:cs typeface="Arial" charset="0"/>
                <a:sym typeface="Arial" charset="0"/>
              </a:rPr>
              <a:t>“Lock patterns” are essentially numeric passcodes</a:t>
            </a:r>
            <a:br>
              <a:rPr lang="en-US" sz="2800" dirty="0">
                <a:cs typeface="Arial" charset="0"/>
                <a:sym typeface="Arial" charset="0"/>
              </a:rPr>
            </a:br>
            <a:r>
              <a:rPr lang="en-US" sz="2800" dirty="0">
                <a:cs typeface="Courier New" pitchFamily="49" charset="0"/>
                <a:sym typeface="Arial" charset="0"/>
              </a:rPr>
              <a:t>[1-4-2-5-6-9-8]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83" y="2198936"/>
            <a:ext cx="2312789" cy="407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735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36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37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38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39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40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41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42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43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44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45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46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47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48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49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50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51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52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53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54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55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56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57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58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59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60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61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62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63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64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65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66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67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68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69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70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71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72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73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74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75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76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77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78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79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80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81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82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83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84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85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86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87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88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89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90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3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6191" bIns="32146"/>
          <a:lstStyle/>
          <a:p>
            <a:pPr marL="79249"/>
            <a:r>
              <a:rPr lang="en-US" dirty="0"/>
              <a:t>Password Typing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3"/>
          </p:nvPr>
        </p:nvSpPr>
        <p:spPr>
          <a:ln/>
        </p:spPr>
        <p:txBody>
          <a:bodyPr lIns="64291" tIns="32146" rIns="116994" bIns="32146"/>
          <a:lstStyle/>
          <a:p>
            <a:pPr marL="313644" indent="-273462"/>
            <a:endParaRPr lang="en-US" dirty="0" smtClean="0">
              <a:sym typeface="Arial" charset="0"/>
            </a:endParaRPr>
          </a:p>
          <a:p>
            <a:pPr marL="313644" indent="-273462"/>
            <a:endParaRPr lang="en-US" dirty="0">
              <a:sym typeface="Arial" charset="0"/>
            </a:endParaRPr>
          </a:p>
          <a:p>
            <a:pPr marL="313644" indent="-273462"/>
            <a:endParaRPr lang="en-US" dirty="0" smtClean="0">
              <a:sym typeface="Arial" charset="0"/>
            </a:endParaRPr>
          </a:p>
          <a:p>
            <a:pPr marL="313644" indent="-273462"/>
            <a:endParaRPr lang="en-US" dirty="0">
              <a:sym typeface="Arial" charset="0"/>
            </a:endParaRPr>
          </a:p>
          <a:p>
            <a:pPr marL="313644" indent="-273462"/>
            <a:endParaRPr lang="en-US" dirty="0" smtClean="0">
              <a:sym typeface="Arial" charset="0"/>
            </a:endParaRPr>
          </a:p>
          <a:p>
            <a:pPr marL="313644" indent="-273462"/>
            <a:endParaRPr lang="en-US" dirty="0">
              <a:sym typeface="Arial" charset="0"/>
            </a:endParaRPr>
          </a:p>
          <a:p>
            <a:pPr marL="313644" indent="-273462"/>
            <a:endParaRPr lang="en-US" dirty="0" smtClean="0">
              <a:sym typeface="Arial" charset="0"/>
            </a:endParaRPr>
          </a:p>
          <a:p>
            <a:pPr marL="40182" indent="0">
              <a:buNone/>
            </a:pPr>
            <a:r>
              <a:rPr lang="en-US" i="1" dirty="0" smtClean="0">
                <a:sym typeface="Arial" charset="0"/>
              </a:rPr>
              <a:t>Smartphone</a:t>
            </a:r>
            <a:r>
              <a:rPr lang="en-US" dirty="0">
                <a:sym typeface="Arial" charset="0"/>
              </a:rPr>
              <a:t>:</a:t>
            </a:r>
          </a:p>
          <a:p>
            <a:pPr marL="313644" indent="-273462">
              <a:buClr>
                <a:srgbClr val="000000"/>
              </a:buClr>
              <a:buSzPct val="100000"/>
            </a:pPr>
            <a:r>
              <a:rPr lang="en-US" dirty="0">
                <a:sym typeface="Arial" charset="0"/>
              </a:rPr>
              <a:t>Touch keyboard</a:t>
            </a:r>
          </a:p>
          <a:p>
            <a:pPr marL="313644" indent="-273462">
              <a:buClr>
                <a:srgbClr val="000000"/>
              </a:buClr>
              <a:buSzPct val="100000"/>
            </a:pPr>
            <a:r>
              <a:rPr lang="en-US" dirty="0">
                <a:sym typeface="Arial" charset="0"/>
              </a:rPr>
              <a:t>Long and complex passwords are hard</a:t>
            </a:r>
          </a:p>
          <a:p>
            <a:pPr marL="313644" indent="-273462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313644" indent="-273462">
              <a:buNone/>
            </a:pPr>
            <a:r>
              <a:rPr lang="en-US" i="1" dirty="0"/>
              <a:t>PC</a:t>
            </a:r>
            <a:r>
              <a:rPr lang="en-US" dirty="0"/>
              <a:t>:</a:t>
            </a:r>
          </a:p>
          <a:p>
            <a:pPr marL="313644" indent="-273462"/>
            <a:r>
              <a:rPr lang="en-US" dirty="0"/>
              <a:t>Full-sized keyboard, motor memory</a:t>
            </a:r>
          </a:p>
          <a:p>
            <a:pPr marL="313644" indent="-273462"/>
            <a:r>
              <a:rPr lang="en-US" dirty="0"/>
              <a:t>Long and complex passwords are easy</a:t>
            </a:r>
          </a:p>
          <a:p>
            <a:endParaRPr lang="ru-RU" dirty="0"/>
          </a:p>
        </p:txBody>
      </p:sp>
      <p:pic>
        <p:nvPicPr>
          <p:cNvPr id="2150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2" y="1223367"/>
            <a:ext cx="3901158" cy="258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r="165" b="15425"/>
          <a:stretch>
            <a:fillRect/>
          </a:stretch>
        </p:blipFill>
        <p:spPr bwMode="auto">
          <a:xfrm>
            <a:off x="4930006" y="3899297"/>
            <a:ext cx="3896692" cy="258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60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61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62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63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64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65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66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67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68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69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70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71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72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73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74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75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76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77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78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79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80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81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82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83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84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85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86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87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88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89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90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91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92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93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94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95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96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97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98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99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00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01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02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03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04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05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06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07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08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09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0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1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2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3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4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15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6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6191" bIns="32146"/>
          <a:lstStyle/>
          <a:p>
            <a:pPr marL="79249"/>
            <a:r>
              <a:rPr lang="en-US" dirty="0"/>
              <a:t>Password Typing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116994" bIns="32146" anchor="ctr"/>
          <a:lstStyle/>
          <a:p>
            <a:pPr marL="20091" indent="-20091" algn="ctr">
              <a:buNone/>
            </a:pPr>
            <a:r>
              <a:rPr lang="en-US" sz="3200" dirty="0"/>
              <a:t>It is fair to assume that passwords on the smartphones are shorter than their PC counterparts</a:t>
            </a:r>
          </a:p>
        </p:txBody>
      </p:sp>
      <p:sp>
        <p:nvSpPr>
          <p:cNvPr id="22782" name="pb4PT"/>
          <p:cNvSpPr/>
          <p:nvPr/>
        </p:nvSpPr>
        <p:spPr>
          <a:xfrm>
            <a:off x="485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83" name="pb4PT"/>
          <p:cNvSpPr/>
          <p:nvPr/>
        </p:nvSpPr>
        <p:spPr>
          <a:xfrm>
            <a:off x="492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84" name="pb4PT"/>
          <p:cNvSpPr/>
          <p:nvPr/>
        </p:nvSpPr>
        <p:spPr>
          <a:xfrm>
            <a:off x="500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85" name="pb4PT"/>
          <p:cNvSpPr/>
          <p:nvPr/>
        </p:nvSpPr>
        <p:spPr>
          <a:xfrm>
            <a:off x="508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86" name="pb4PT"/>
          <p:cNvSpPr/>
          <p:nvPr/>
        </p:nvSpPr>
        <p:spPr>
          <a:xfrm>
            <a:off x="515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87" name="pb4PT"/>
          <p:cNvSpPr/>
          <p:nvPr/>
        </p:nvSpPr>
        <p:spPr>
          <a:xfrm>
            <a:off x="523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88" name="pb4PT"/>
          <p:cNvSpPr/>
          <p:nvPr/>
        </p:nvSpPr>
        <p:spPr>
          <a:xfrm>
            <a:off x="5308600" y="6731000"/>
            <a:ext cx="50800" cy="50800"/>
          </a:xfrm>
          <a:prstGeom prst="rect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89" name="pb4PT"/>
          <p:cNvSpPr/>
          <p:nvPr/>
        </p:nvSpPr>
        <p:spPr>
          <a:xfrm>
            <a:off x="5384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90" name="pb4PT"/>
          <p:cNvSpPr/>
          <p:nvPr/>
        </p:nvSpPr>
        <p:spPr>
          <a:xfrm>
            <a:off x="5461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91" name="pb4PT"/>
          <p:cNvSpPr/>
          <p:nvPr/>
        </p:nvSpPr>
        <p:spPr>
          <a:xfrm>
            <a:off x="5537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92" name="pb4PT"/>
          <p:cNvSpPr/>
          <p:nvPr/>
        </p:nvSpPr>
        <p:spPr>
          <a:xfrm>
            <a:off x="5613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93" name="pb4PT"/>
          <p:cNvSpPr/>
          <p:nvPr/>
        </p:nvSpPr>
        <p:spPr>
          <a:xfrm>
            <a:off x="5689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94" name="pb4PT"/>
          <p:cNvSpPr/>
          <p:nvPr/>
        </p:nvSpPr>
        <p:spPr>
          <a:xfrm>
            <a:off x="5765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95" name="pb4PT"/>
          <p:cNvSpPr/>
          <p:nvPr/>
        </p:nvSpPr>
        <p:spPr>
          <a:xfrm>
            <a:off x="5842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96" name="pb4PT"/>
          <p:cNvSpPr/>
          <p:nvPr/>
        </p:nvSpPr>
        <p:spPr>
          <a:xfrm>
            <a:off x="5918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97" name="pb4PT"/>
          <p:cNvSpPr/>
          <p:nvPr/>
        </p:nvSpPr>
        <p:spPr>
          <a:xfrm>
            <a:off x="5994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98" name="pb4PT"/>
          <p:cNvSpPr/>
          <p:nvPr/>
        </p:nvSpPr>
        <p:spPr>
          <a:xfrm>
            <a:off x="6070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99" name="pb4PT"/>
          <p:cNvSpPr/>
          <p:nvPr/>
        </p:nvSpPr>
        <p:spPr>
          <a:xfrm>
            <a:off x="6146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00" name="pb4PT"/>
          <p:cNvSpPr/>
          <p:nvPr/>
        </p:nvSpPr>
        <p:spPr>
          <a:xfrm>
            <a:off x="6223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01" name="pb4PT"/>
          <p:cNvSpPr/>
          <p:nvPr/>
        </p:nvSpPr>
        <p:spPr>
          <a:xfrm>
            <a:off x="6299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02" name="pb4PT"/>
          <p:cNvSpPr/>
          <p:nvPr/>
        </p:nvSpPr>
        <p:spPr>
          <a:xfrm>
            <a:off x="6375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03" name="pb4PT"/>
          <p:cNvSpPr/>
          <p:nvPr/>
        </p:nvSpPr>
        <p:spPr>
          <a:xfrm>
            <a:off x="6451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04" name="pb4PT"/>
          <p:cNvSpPr/>
          <p:nvPr/>
        </p:nvSpPr>
        <p:spPr>
          <a:xfrm>
            <a:off x="6527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05" name="pb4PT"/>
          <p:cNvSpPr/>
          <p:nvPr/>
        </p:nvSpPr>
        <p:spPr>
          <a:xfrm>
            <a:off x="6604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06" name="pb4PT"/>
          <p:cNvSpPr/>
          <p:nvPr/>
        </p:nvSpPr>
        <p:spPr>
          <a:xfrm>
            <a:off x="6680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07" name="pb4PT"/>
          <p:cNvSpPr/>
          <p:nvPr/>
        </p:nvSpPr>
        <p:spPr>
          <a:xfrm>
            <a:off x="6756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08" name="pb4PT"/>
          <p:cNvSpPr/>
          <p:nvPr/>
        </p:nvSpPr>
        <p:spPr>
          <a:xfrm>
            <a:off x="6832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09" name="pb4PT"/>
          <p:cNvSpPr/>
          <p:nvPr/>
        </p:nvSpPr>
        <p:spPr>
          <a:xfrm>
            <a:off x="6908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10" name="pb4PT"/>
          <p:cNvSpPr/>
          <p:nvPr/>
        </p:nvSpPr>
        <p:spPr>
          <a:xfrm>
            <a:off x="6985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11" name="pb4PT"/>
          <p:cNvSpPr/>
          <p:nvPr/>
        </p:nvSpPr>
        <p:spPr>
          <a:xfrm>
            <a:off x="7061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12" name="pb4PT"/>
          <p:cNvSpPr/>
          <p:nvPr/>
        </p:nvSpPr>
        <p:spPr>
          <a:xfrm>
            <a:off x="7137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13" name="pb4PT"/>
          <p:cNvSpPr/>
          <p:nvPr/>
        </p:nvSpPr>
        <p:spPr>
          <a:xfrm>
            <a:off x="7213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14" name="pb4PT"/>
          <p:cNvSpPr/>
          <p:nvPr/>
        </p:nvSpPr>
        <p:spPr>
          <a:xfrm>
            <a:off x="7289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15" name="pb4PT"/>
          <p:cNvSpPr/>
          <p:nvPr/>
        </p:nvSpPr>
        <p:spPr>
          <a:xfrm>
            <a:off x="7366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16" name="pb4PT"/>
          <p:cNvSpPr/>
          <p:nvPr/>
        </p:nvSpPr>
        <p:spPr>
          <a:xfrm>
            <a:off x="7442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17" name="pb4PT"/>
          <p:cNvSpPr/>
          <p:nvPr/>
        </p:nvSpPr>
        <p:spPr>
          <a:xfrm>
            <a:off x="7518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18" name="pb4PT"/>
          <p:cNvSpPr/>
          <p:nvPr/>
        </p:nvSpPr>
        <p:spPr>
          <a:xfrm>
            <a:off x="7594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19" name="pb4PT"/>
          <p:cNvSpPr/>
          <p:nvPr/>
        </p:nvSpPr>
        <p:spPr>
          <a:xfrm>
            <a:off x="7670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20" name="pb4PT"/>
          <p:cNvSpPr/>
          <p:nvPr/>
        </p:nvSpPr>
        <p:spPr>
          <a:xfrm>
            <a:off x="7747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21" name="pb4PT"/>
          <p:cNvSpPr/>
          <p:nvPr/>
        </p:nvSpPr>
        <p:spPr>
          <a:xfrm>
            <a:off x="7823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22" name="pb4PT"/>
          <p:cNvSpPr/>
          <p:nvPr/>
        </p:nvSpPr>
        <p:spPr>
          <a:xfrm>
            <a:off x="7899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23" name="pb4PT"/>
          <p:cNvSpPr/>
          <p:nvPr/>
        </p:nvSpPr>
        <p:spPr>
          <a:xfrm>
            <a:off x="7975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24" name="pb4PT"/>
          <p:cNvSpPr/>
          <p:nvPr/>
        </p:nvSpPr>
        <p:spPr>
          <a:xfrm>
            <a:off x="8051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25" name="pb4PT"/>
          <p:cNvSpPr/>
          <p:nvPr/>
        </p:nvSpPr>
        <p:spPr>
          <a:xfrm>
            <a:off x="8128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26" name="pb4PT"/>
          <p:cNvSpPr/>
          <p:nvPr/>
        </p:nvSpPr>
        <p:spPr>
          <a:xfrm>
            <a:off x="8204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27" name="pb4PT"/>
          <p:cNvSpPr/>
          <p:nvPr/>
        </p:nvSpPr>
        <p:spPr>
          <a:xfrm>
            <a:off x="8280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28" name="pb4PT"/>
          <p:cNvSpPr/>
          <p:nvPr/>
        </p:nvSpPr>
        <p:spPr>
          <a:xfrm>
            <a:off x="8356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29" name="pb4PT"/>
          <p:cNvSpPr/>
          <p:nvPr/>
        </p:nvSpPr>
        <p:spPr>
          <a:xfrm>
            <a:off x="8432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30" name="pb4PT"/>
          <p:cNvSpPr/>
          <p:nvPr/>
        </p:nvSpPr>
        <p:spPr>
          <a:xfrm>
            <a:off x="8509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31" name="pb4PT"/>
          <p:cNvSpPr/>
          <p:nvPr/>
        </p:nvSpPr>
        <p:spPr>
          <a:xfrm>
            <a:off x="8585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32" name="pb4PT"/>
          <p:cNvSpPr/>
          <p:nvPr/>
        </p:nvSpPr>
        <p:spPr>
          <a:xfrm>
            <a:off x="8661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33" name="pb4PT"/>
          <p:cNvSpPr/>
          <p:nvPr/>
        </p:nvSpPr>
        <p:spPr>
          <a:xfrm>
            <a:off x="87376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34" name="pb4PT"/>
          <p:cNvSpPr/>
          <p:nvPr/>
        </p:nvSpPr>
        <p:spPr>
          <a:xfrm>
            <a:off x="88138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35" name="pb4PT"/>
          <p:cNvSpPr/>
          <p:nvPr/>
        </p:nvSpPr>
        <p:spPr>
          <a:xfrm>
            <a:off x="88900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36" name="pb4PT"/>
          <p:cNvSpPr/>
          <p:nvPr/>
        </p:nvSpPr>
        <p:spPr>
          <a:xfrm>
            <a:off x="89662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37" name="pb4PT"/>
          <p:cNvSpPr/>
          <p:nvPr/>
        </p:nvSpPr>
        <p:spPr>
          <a:xfrm>
            <a:off x="9042400" y="6731000"/>
            <a:ext cx="50800" cy="50800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рпоративная 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T Sans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>
          <a:defRPr sz="2400" b="0" dirty="0" smtClean="0">
            <a:solidFill>
              <a:srgbClr val="999999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T Sans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T Sans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16511</TotalTime>
  <Words>1888</Words>
  <Application>Microsoft Office PowerPoint</Application>
  <PresentationFormat>Экран (4:3)</PresentationFormat>
  <Paragraphs>568</Paragraphs>
  <Slides>59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5" baseType="lpstr">
      <vt:lpstr>Arial</vt:lpstr>
      <vt:lpstr>Arial Bold</vt:lpstr>
      <vt:lpstr>Calibri</vt:lpstr>
      <vt:lpstr>PT Sans</vt:lpstr>
      <vt:lpstr>Courier New</vt:lpstr>
      <vt:lpstr>Корпоративная презентация</vt:lpstr>
      <vt:lpstr>Презентация PowerPoint</vt:lpstr>
      <vt:lpstr>Hidden Threats of Technological Enhancements</vt:lpstr>
      <vt:lpstr>Agenda</vt:lpstr>
      <vt:lpstr>Part I  Password Managers  on Smartphones</vt:lpstr>
      <vt:lpstr>Authentication: PC</vt:lpstr>
      <vt:lpstr>Authentication: Smartphone</vt:lpstr>
      <vt:lpstr>Authentication: Smartphone</vt:lpstr>
      <vt:lpstr>Password Typing</vt:lpstr>
      <vt:lpstr>Password Typing</vt:lpstr>
      <vt:lpstr>Password Cracking</vt:lpstr>
      <vt:lpstr>Password Cracking</vt:lpstr>
      <vt:lpstr>Authentication Wrap Up</vt:lpstr>
      <vt:lpstr>Threat Model</vt:lpstr>
      <vt:lpstr>Physical Access</vt:lpstr>
      <vt:lpstr>Someone just got physical access to the device</vt:lpstr>
      <vt:lpstr>Device Backup</vt:lpstr>
      <vt:lpstr>Database Files</vt:lpstr>
      <vt:lpstr>iOS Passcode</vt:lpstr>
      <vt:lpstr>Cracking Passwords</vt:lpstr>
      <vt:lpstr>Cracking Passwords</vt:lpstr>
      <vt:lpstr>Summary</vt:lpstr>
      <vt:lpstr>Part II  Flash Storage Forensics</vt:lpstr>
      <vt:lpstr>Magnetic Recording</vt:lpstr>
      <vt:lpstr>Magnetic drives becomes smaller …</vt:lpstr>
      <vt:lpstr>… and smaller</vt:lpstr>
      <vt:lpstr>Flash Memory</vt:lpstr>
      <vt:lpstr>Flash Memory Characteristics</vt:lpstr>
      <vt:lpstr>Flash Memory Layout</vt:lpstr>
      <vt:lpstr>Wear Leveling</vt:lpstr>
      <vt:lpstr>Logical Characteristics</vt:lpstr>
      <vt:lpstr>Logical Characteristics</vt:lpstr>
      <vt:lpstr>Flash Translation Layer (FTL)</vt:lpstr>
      <vt:lpstr>Altering data in Flash Storage</vt:lpstr>
      <vt:lpstr>FTL in iOS devices</vt:lpstr>
      <vt:lpstr>Accessing raw Flash on iOS devices</vt:lpstr>
      <vt:lpstr>Which devices could be examined?</vt:lpstr>
      <vt:lpstr>How “Forensic” is it?</vt:lpstr>
      <vt:lpstr>Is there secure way to erase data?</vt:lpstr>
      <vt:lpstr>Part III  4G modem –  best present ever!</vt:lpstr>
      <vt:lpstr>How it looks (approximately ;)</vt:lpstr>
      <vt:lpstr>Explore textual marks on Modem</vt:lpstr>
      <vt:lpstr>Explore packaging</vt:lpstr>
      <vt:lpstr>ZTE MF823 4G Modem Specification</vt:lpstr>
      <vt:lpstr>ZTE MF823 4G Modem re-Branding</vt:lpstr>
      <vt:lpstr>Is there Modem anymore?</vt:lpstr>
      <vt:lpstr>Remote NDIS adapter properties</vt:lpstr>
      <vt:lpstr>How to speak with MF823?</vt:lpstr>
      <vt:lpstr>HTTP server on 192.168.0.1</vt:lpstr>
      <vt:lpstr>HTTP server Handlers</vt:lpstr>
      <vt:lpstr>Getting diagnostics info</vt:lpstr>
      <vt:lpstr>Switching to Download (FACTORY) mode</vt:lpstr>
      <vt:lpstr>telnetd on 192.168.0.1</vt:lpstr>
      <vt:lpstr>root is good!</vt:lpstr>
      <vt:lpstr>What is actually under your control?</vt:lpstr>
      <vt:lpstr>What is actually under your control?</vt:lpstr>
      <vt:lpstr>What are the treats?</vt:lpstr>
      <vt:lpstr>My favorite Modem ;)</vt:lpstr>
      <vt:lpstr>Презентация PowerPoint</vt:lpstr>
      <vt:lpstr>Презентация PowerPoint</vt:lpstr>
    </vt:vector>
  </TitlesOfParts>
  <Manager>AAbramov@ptsecurity.ru</Manager>
  <Company>Positive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Скрытые угрозы технологических улучшений</dc:title>
  <dc:subject>Threats 3.0</dc:subject>
  <dc:creator>dsklyarov@ptsecurity.com</dc:creator>
  <cp:lastModifiedBy>Dmitry Sklyarov</cp:lastModifiedBy>
  <cp:revision>360</cp:revision>
  <dcterms:created xsi:type="dcterms:W3CDTF">2012-07-16T08:25:12Z</dcterms:created>
  <dcterms:modified xsi:type="dcterms:W3CDTF">2016-03-31T14:47:54Z</dcterms:modified>
</cp:coreProperties>
</file>